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2" r:id="rId3"/>
  </p:sldMasterIdLst>
  <p:notesMasterIdLst>
    <p:notesMasterId r:id="rId21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413" r:id="rId143"/>
    <p:sldId id="415" r:id="rId144"/>
    <p:sldId id="416" r:id="rId145"/>
    <p:sldId id="417" r:id="rId146"/>
    <p:sldId id="418" r:id="rId147"/>
    <p:sldId id="419" r:id="rId148"/>
    <p:sldId id="395" r:id="rId149"/>
    <p:sldId id="396" r:id="rId150"/>
    <p:sldId id="397" r:id="rId151"/>
    <p:sldId id="402" r:id="rId152"/>
    <p:sldId id="403" r:id="rId153"/>
    <p:sldId id="404" r:id="rId154"/>
    <p:sldId id="405" r:id="rId155"/>
    <p:sldId id="406" r:id="rId156"/>
    <p:sldId id="407" r:id="rId157"/>
    <p:sldId id="408" r:id="rId158"/>
    <p:sldId id="409" r:id="rId159"/>
    <p:sldId id="410" r:id="rId160"/>
    <p:sldId id="411" r:id="rId161"/>
    <p:sldId id="412" r:id="rId162"/>
    <p:sldId id="420" r:id="rId163"/>
    <p:sldId id="451" r:id="rId164"/>
    <p:sldId id="452" r:id="rId165"/>
    <p:sldId id="453" r:id="rId166"/>
    <p:sldId id="454" r:id="rId167"/>
    <p:sldId id="455" r:id="rId168"/>
    <p:sldId id="456" r:id="rId169"/>
    <p:sldId id="457" r:id="rId170"/>
    <p:sldId id="458" r:id="rId171"/>
    <p:sldId id="459" r:id="rId172"/>
    <p:sldId id="460" r:id="rId173"/>
    <p:sldId id="450" r:id="rId174"/>
    <p:sldId id="462" r:id="rId175"/>
    <p:sldId id="463" r:id="rId176"/>
    <p:sldId id="464" r:id="rId177"/>
    <p:sldId id="465" r:id="rId178"/>
    <p:sldId id="466" r:id="rId179"/>
    <p:sldId id="461" r:id="rId180"/>
    <p:sldId id="422" r:id="rId181"/>
    <p:sldId id="424" r:id="rId182"/>
    <p:sldId id="423" r:id="rId183"/>
    <p:sldId id="425" r:id="rId184"/>
    <p:sldId id="426" r:id="rId185"/>
    <p:sldId id="427" r:id="rId186"/>
    <p:sldId id="429" r:id="rId187"/>
    <p:sldId id="430" r:id="rId188"/>
    <p:sldId id="398" r:id="rId189"/>
    <p:sldId id="431" r:id="rId190"/>
    <p:sldId id="432" r:id="rId191"/>
    <p:sldId id="438" r:id="rId192"/>
    <p:sldId id="433" r:id="rId193"/>
    <p:sldId id="435" r:id="rId194"/>
    <p:sldId id="437" r:id="rId195"/>
    <p:sldId id="439" r:id="rId196"/>
    <p:sldId id="440" r:id="rId197"/>
    <p:sldId id="441" r:id="rId198"/>
    <p:sldId id="442" r:id="rId199"/>
    <p:sldId id="443" r:id="rId200"/>
    <p:sldId id="444" r:id="rId201"/>
    <p:sldId id="445" r:id="rId202"/>
    <p:sldId id="446" r:id="rId203"/>
    <p:sldId id="447" r:id="rId204"/>
    <p:sldId id="448" r:id="rId205"/>
    <p:sldId id="449" r:id="rId206"/>
    <p:sldId id="434" r:id="rId207"/>
    <p:sldId id="399" r:id="rId208"/>
    <p:sldId id="400" r:id="rId209"/>
    <p:sldId id="401" r:id="rId2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75" autoAdjust="0"/>
    <p:restoredTop sz="94660"/>
  </p:normalViewPr>
  <p:slideViewPr>
    <p:cSldViewPr snapToGrid="0">
      <p:cViewPr>
        <p:scale>
          <a:sx n="62" d="100"/>
          <a:sy n="62" d="100"/>
        </p:scale>
        <p:origin x="616" y="48"/>
      </p:cViewPr>
      <p:guideLst/>
    </p:cSldViewPr>
  </p:slideViewPr>
  <p:notesTextViewPr>
    <p:cViewPr>
      <p:scale>
        <a:sx n="1" d="1"/>
        <a:sy n="1" d="1"/>
      </p:scale>
      <p:origin x="0" y="0"/>
    </p:cViewPr>
  </p:notesTextViewPr>
  <p:sorterViewPr>
    <p:cViewPr>
      <p:scale>
        <a:sx n="100" d="100"/>
        <a:sy n="100" d="100"/>
      </p:scale>
      <p:origin x="0" y="-7977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14" Type="http://schemas.openxmlformats.org/officeDocument/2006/relationships/theme" Target="theme/theme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tableStyles" Target="tableStyle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notesMaster" Target="notesMasters/notesMaster1.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202" Type="http://schemas.openxmlformats.org/officeDocument/2006/relationships/slide" Target="slides/slide199.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6A12A-F767-479F-86DE-E07D72274CAB}" type="datetimeFigureOut">
              <a:rPr lang="en-IN"/>
              <a:t>27-09-2024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45B95-1AE2-4554-A020-A867EB2B5F84}" type="slidenum">
              <a:rPr lang="en-IN"/>
              <a:t>‹#›</a:t>
            </a:fld>
            <a:endParaRPr lang="en-IN"/>
          </a:p>
        </p:txBody>
      </p:sp>
    </p:spTree>
    <p:extLst>
      <p:ext uri="{BB962C8B-B14F-4D97-AF65-F5344CB8AC3E}">
        <p14:creationId xmlns:p14="http://schemas.microsoft.com/office/powerpoint/2010/main" val="1846208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 name="Google Shape;3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27462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19904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3601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93075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4517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9222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956335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172909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06904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180847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2599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477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784419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3939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6482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5966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2982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91112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22630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942928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836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1568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08401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684450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660247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99241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53379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580124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34277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199045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434396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8407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9307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489572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945171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92226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8894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478833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785344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356527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85867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27038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788338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1807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165642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75497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044271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452510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834699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07645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88611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54202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416226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5966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7186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7898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32290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19153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777018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43487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337144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248185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211221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897323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11968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685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4836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137924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634978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317061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91130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184886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800122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760992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53964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781691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824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393883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421124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631154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320440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3781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648793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210649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204811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801187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85416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9602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44325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702806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303489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48247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213839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73340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230411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956880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531150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18923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8079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04520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614070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262250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883012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716295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171462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103438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909337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106884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457166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457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13924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6881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060043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652601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680099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697724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131494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2683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117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1545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1409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027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6237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4743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4252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9470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921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4014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52172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5929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0710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8064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474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12543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5622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20573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6532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1289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0166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8260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4256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8243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7821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0395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6008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240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8624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32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43945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3123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2368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13400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36864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096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418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72857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76648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08173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293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545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8550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36925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6865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95167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44626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99945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65786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30326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9534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1973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59913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7467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805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95699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60708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60642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5244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81260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19753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9665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648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25222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57984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6226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95188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34430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08660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7432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99177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21392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83199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7301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99978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55466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55736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53988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42443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29820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79111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gd1b465e7f3_0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7" name="Google Shape;37;gd1b465e7f3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42263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8360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68445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1b465e7f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9" name="Google Shape;59;gd1b465e7f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7734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1026160" y="3027679"/>
            <a:ext cx="9144000" cy="8683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800"/>
              <a:buFont typeface="Arial"/>
              <a:buNone/>
              <a:defRPr sz="2800" b="0" i="0" u="none" strike="noStrike" cap="none">
                <a:solidFill>
                  <a:srgbClr val="FF9A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12"/>
          <p:cNvSpPr txBox="1">
            <a:spLocks noGrp="1"/>
          </p:cNvSpPr>
          <p:nvPr>
            <p:ph type="subTitle" idx="1"/>
          </p:nvPr>
        </p:nvSpPr>
        <p:spPr>
          <a:xfrm>
            <a:off x="1203960" y="4090034"/>
            <a:ext cx="5836920" cy="3651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400"/>
              <a:buFont typeface="Arial"/>
              <a:buNone/>
              <a:defRPr sz="2400" b="0" i="0" u="none" strike="noStrike" cap="none">
                <a:solidFill>
                  <a:srgbClr val="FF9A00"/>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Tree>
    <p:extLst>
      <p:ext uri="{BB962C8B-B14F-4D97-AF65-F5344CB8AC3E}">
        <p14:creationId xmlns:p14="http://schemas.microsoft.com/office/powerpoint/2010/main" val="1460199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7"/>
        <p:cNvGrpSpPr/>
        <p:nvPr/>
      </p:nvGrpSpPr>
      <p:grpSpPr>
        <a:xfrm>
          <a:off x="0" y="0"/>
          <a:ext cx="0" cy="0"/>
          <a:chOff x="0" y="0"/>
          <a:chExt cx="0" cy="0"/>
        </a:xfrm>
      </p:grpSpPr>
      <p:sp>
        <p:nvSpPr>
          <p:cNvPr id="28" name="Google Shape;28;p16"/>
          <p:cNvSpPr txBox="1">
            <a:spLocks noGrp="1"/>
          </p:cNvSpPr>
          <p:nvPr>
            <p:ph type="ctrTitle"/>
          </p:nvPr>
        </p:nvSpPr>
        <p:spPr>
          <a:xfrm>
            <a:off x="944880" y="2285999"/>
            <a:ext cx="9144000" cy="8685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Tree>
    <p:extLst>
      <p:ext uri="{BB962C8B-B14F-4D97-AF65-F5344CB8AC3E}">
        <p14:creationId xmlns:p14="http://schemas.microsoft.com/office/powerpoint/2010/main" val="5419743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Ending Slide">
    <p:spTree>
      <p:nvGrpSpPr>
        <p:cNvPr id="1" name=""/>
        <p:cNvGrpSpPr/>
        <p:nvPr/>
      </p:nvGrpSpPr>
      <p:grpSpPr>
        <a:xfrm>
          <a:off x="0" y="0"/>
          <a:ext cx="0" cy="0"/>
          <a:chOff x="0" y="0"/>
          <a:chExt cx="0" cy="0"/>
        </a:xfrm>
      </p:grpSpPr>
      <p:pic>
        <p:nvPicPr>
          <p:cNvPr id="7" name="Picture 6" descr="A black background with text and logos&#10;&#10;Description automatically generated with medium confidence">
            <a:extLst>
              <a:ext uri="{FF2B5EF4-FFF2-40B4-BE49-F238E27FC236}">
                <a16:creationId xmlns:a16="http://schemas.microsoft.com/office/drawing/2014/main" id="{1C24E813-CAF4-B670-30A9-3F8FC70E7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800" y="4371961"/>
            <a:ext cx="7772400" cy="1254357"/>
          </a:xfrm>
          <a:prstGeom prst="rect">
            <a:avLst/>
          </a:prstGeom>
        </p:spPr>
      </p:pic>
      <p:sp>
        <p:nvSpPr>
          <p:cNvPr id="8" name="Google Shape;16;p12">
            <a:extLst>
              <a:ext uri="{FF2B5EF4-FFF2-40B4-BE49-F238E27FC236}">
                <a16:creationId xmlns:a16="http://schemas.microsoft.com/office/drawing/2014/main" id="{BE1A9E0A-9999-7A86-6F81-14735C1726FA}"/>
              </a:ext>
            </a:extLst>
          </p:cNvPr>
          <p:cNvSpPr txBox="1">
            <a:spLocks noGrp="1"/>
          </p:cNvSpPr>
          <p:nvPr>
            <p:ph type="ctrTitle" hasCustomPrompt="1"/>
          </p:nvPr>
        </p:nvSpPr>
        <p:spPr>
          <a:xfrm>
            <a:off x="1524000" y="2994818"/>
            <a:ext cx="9144000" cy="8683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2800"/>
              <a:buFont typeface="Arial"/>
              <a:buNone/>
              <a:defRPr sz="2800" b="0" i="0" u="none" strike="noStrike" cap="none">
                <a:solidFill>
                  <a:srgbClr val="FF9A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r>
              <a:rPr lang="en-US" dirty="0"/>
              <a:t>THANK YOU</a:t>
            </a:r>
            <a:endParaRPr dirty="0"/>
          </a:p>
        </p:txBody>
      </p:sp>
    </p:spTree>
    <p:extLst>
      <p:ext uri="{BB962C8B-B14F-4D97-AF65-F5344CB8AC3E}">
        <p14:creationId xmlns:p14="http://schemas.microsoft.com/office/powerpoint/2010/main" val="1920401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2"/>
        <p:cNvGrpSpPr/>
        <p:nvPr/>
      </p:nvGrpSpPr>
      <p:grpSpPr>
        <a:xfrm>
          <a:off x="0" y="0"/>
          <a:ext cx="0" cy="0"/>
          <a:chOff x="0" y="0"/>
          <a:chExt cx="0" cy="0"/>
        </a:xfrm>
      </p:grpSpPr>
      <p:sp>
        <p:nvSpPr>
          <p:cNvPr id="23" name="Google Shape;23;p14"/>
          <p:cNvSpPr txBox="1">
            <a:spLocks noGrp="1"/>
          </p:cNvSpPr>
          <p:nvPr>
            <p:ph type="ctrTitle"/>
          </p:nvPr>
        </p:nvSpPr>
        <p:spPr>
          <a:xfrm>
            <a:off x="657860" y="655003"/>
            <a:ext cx="7086600" cy="625157"/>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2779699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1" name="Google Shape;11;p11"/>
          <p:cNvSpPr/>
          <p:nvPr/>
        </p:nvSpPr>
        <p:spPr>
          <a:xfrm>
            <a:off x="1097353" y="2837421"/>
            <a:ext cx="1690235" cy="45719"/>
          </a:xfrm>
          <a:prstGeom prst="rect">
            <a:avLst/>
          </a:prstGeom>
          <a:solidFill>
            <a:srgbClr val="FF9A00"/>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2" name="Google Shape;12;p11" descr="ImaginXP ppt.png"/>
          <p:cNvPicPr preferRelativeResize="0"/>
          <p:nvPr/>
        </p:nvPicPr>
        <p:blipFill rotWithShape="1">
          <a:blip r:embed="rId3">
            <a:alphaModFix/>
          </a:blip>
          <a:srcRect t="96007"/>
          <a:stretch/>
        </p:blipFill>
        <p:spPr>
          <a:xfrm>
            <a:off x="0" y="6584160"/>
            <a:ext cx="15115822" cy="273840"/>
          </a:xfrm>
          <a:prstGeom prst="rect">
            <a:avLst/>
          </a:prstGeom>
          <a:noFill/>
          <a:ln>
            <a:noFill/>
          </a:ln>
        </p:spPr>
      </p:pic>
      <p:sp>
        <p:nvSpPr>
          <p:cNvPr id="14" name="Google Shape;14;p11"/>
          <p:cNvSpPr/>
          <p:nvPr/>
        </p:nvSpPr>
        <p:spPr>
          <a:xfrm>
            <a:off x="1113390" y="3968652"/>
            <a:ext cx="5937649" cy="623668"/>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alibri"/>
              <a:ea typeface="Calibri"/>
              <a:cs typeface="Calibri"/>
              <a:sym typeface="Calibri"/>
            </a:endParaRPr>
          </a:p>
        </p:txBody>
      </p:sp>
      <p:pic>
        <p:nvPicPr>
          <p:cNvPr id="4" name="Picture 3" descr="A logo for a college&#10;&#10;Description automatically generated">
            <a:extLst>
              <a:ext uri="{FF2B5EF4-FFF2-40B4-BE49-F238E27FC236}">
                <a16:creationId xmlns:a16="http://schemas.microsoft.com/office/drawing/2014/main" id="{5B01BC89-BE95-161E-8D8B-A16642A8DCA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4721" y="932758"/>
            <a:ext cx="2606979" cy="1638301"/>
          </a:xfrm>
          <a:prstGeom prst="rect">
            <a:avLst/>
          </a:prstGeom>
        </p:spPr>
      </p:pic>
    </p:spTree>
    <p:extLst>
      <p:ext uri="{BB962C8B-B14F-4D97-AF65-F5344CB8AC3E}">
        <p14:creationId xmlns:p14="http://schemas.microsoft.com/office/powerpoint/2010/main" val="1423158911"/>
      </p:ext>
    </p:extLst>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9A00"/>
        </a:solidFill>
        <a:effectLst/>
      </p:bgPr>
    </p:bg>
    <p:spTree>
      <p:nvGrpSpPr>
        <p:cNvPr id="1" name="Shape 24"/>
        <p:cNvGrpSpPr/>
        <p:nvPr/>
      </p:nvGrpSpPr>
      <p:grpSpPr>
        <a:xfrm>
          <a:off x="0" y="0"/>
          <a:ext cx="0" cy="0"/>
          <a:chOff x="0" y="0"/>
          <a:chExt cx="0" cy="0"/>
        </a:xfrm>
      </p:grpSpPr>
      <p:sp>
        <p:nvSpPr>
          <p:cNvPr id="25" name="Google Shape;25;p15"/>
          <p:cNvSpPr/>
          <p:nvPr/>
        </p:nvSpPr>
        <p:spPr>
          <a:xfrm>
            <a:off x="944953" y="2028790"/>
            <a:ext cx="1690200" cy="88800"/>
          </a:xfrm>
          <a:prstGeom prst="rect">
            <a:avLst/>
          </a:prstGeom>
          <a:solidFill>
            <a:schemeClr val="lt1"/>
          </a:solidFill>
          <a:ln w="12700" cap="flat" cmpd="sng">
            <a:solidFill>
              <a:schemeClr val="lt1"/>
            </a:solidFill>
            <a:prstDash val="solid"/>
            <a:miter lim="400000"/>
            <a:headEnd type="none" w="sm" len="sm"/>
            <a:tailEnd type="none" w="sm" len="sm"/>
          </a:ln>
        </p:spPr>
        <p:txBody>
          <a:bodyPr spcFirstLastPara="1" wrap="square" lIns="45700" tIns="45700" rIns="45700"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 name="Google Shape;12;p11" descr="ImaginXP ppt.png">
            <a:extLst>
              <a:ext uri="{FF2B5EF4-FFF2-40B4-BE49-F238E27FC236}">
                <a16:creationId xmlns:a16="http://schemas.microsoft.com/office/drawing/2014/main" id="{E6ECCAB8-65C5-018A-F8A8-5D5320DCB042}"/>
              </a:ext>
            </a:extLst>
          </p:cNvPr>
          <p:cNvPicPr preferRelativeResize="0"/>
          <p:nvPr userDrawn="1"/>
        </p:nvPicPr>
        <p:blipFill rotWithShape="1">
          <a:blip r:embed="rId3">
            <a:alphaModFix/>
          </a:blip>
          <a:srcRect t="96007"/>
          <a:stretch/>
        </p:blipFill>
        <p:spPr>
          <a:xfrm>
            <a:off x="0" y="6584160"/>
            <a:ext cx="15115822" cy="273840"/>
          </a:xfrm>
          <a:prstGeom prst="rect">
            <a:avLst/>
          </a:prstGeom>
          <a:noFill/>
          <a:ln>
            <a:noFill/>
          </a:ln>
        </p:spPr>
      </p:pic>
    </p:spTree>
    <p:extLst>
      <p:ext uri="{BB962C8B-B14F-4D97-AF65-F5344CB8AC3E}">
        <p14:creationId xmlns:p14="http://schemas.microsoft.com/office/powerpoint/2010/main" val="2762140470"/>
      </p:ext>
    </p:extLst>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
        <p:cNvGrpSpPr/>
        <p:nvPr/>
      </p:nvGrpSpPr>
      <p:grpSpPr>
        <a:xfrm>
          <a:off x="0" y="0"/>
          <a:ext cx="0" cy="0"/>
          <a:chOff x="0" y="0"/>
          <a:chExt cx="0" cy="0"/>
        </a:xfrm>
      </p:grpSpPr>
      <p:sp>
        <p:nvSpPr>
          <p:cNvPr id="21" name="Google Shape;21;p13"/>
          <p:cNvSpPr/>
          <p:nvPr/>
        </p:nvSpPr>
        <p:spPr>
          <a:xfrm>
            <a:off x="687699" y="522752"/>
            <a:ext cx="883847" cy="97008"/>
          </a:xfrm>
          <a:prstGeom prst="rect">
            <a:avLst/>
          </a:prstGeom>
          <a:solidFill>
            <a:srgbClr val="FF9A00"/>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4" name="Google Shape;12;p11" descr="ImaginXP ppt.png">
            <a:extLst>
              <a:ext uri="{FF2B5EF4-FFF2-40B4-BE49-F238E27FC236}">
                <a16:creationId xmlns:a16="http://schemas.microsoft.com/office/drawing/2014/main" id="{90AE3365-B2CD-4315-E10C-0C05FE13733E}"/>
              </a:ext>
            </a:extLst>
          </p:cNvPr>
          <p:cNvPicPr preferRelativeResize="0"/>
          <p:nvPr userDrawn="1"/>
        </p:nvPicPr>
        <p:blipFill rotWithShape="1">
          <a:blip r:embed="rId4">
            <a:alphaModFix/>
          </a:blip>
          <a:srcRect t="96007"/>
          <a:stretch/>
        </p:blipFill>
        <p:spPr>
          <a:xfrm>
            <a:off x="0" y="6584160"/>
            <a:ext cx="15115822" cy="273840"/>
          </a:xfrm>
          <a:prstGeom prst="rect">
            <a:avLst/>
          </a:prstGeom>
          <a:noFill/>
          <a:ln>
            <a:noFill/>
          </a:ln>
        </p:spPr>
      </p:pic>
      <p:pic>
        <p:nvPicPr>
          <p:cNvPr id="6" name="Picture 5" descr="A logo for a college&#10;&#10;Description automatically generated">
            <a:extLst>
              <a:ext uri="{FF2B5EF4-FFF2-40B4-BE49-F238E27FC236}">
                <a16:creationId xmlns:a16="http://schemas.microsoft.com/office/drawing/2014/main" id="{8A53536F-0772-540E-DA08-B41B90EB73B2}"/>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509853" y="221852"/>
            <a:ext cx="1333358" cy="837921"/>
          </a:xfrm>
          <a:prstGeom prst="rect">
            <a:avLst/>
          </a:prstGeom>
        </p:spPr>
      </p:pic>
    </p:spTree>
    <p:extLst>
      <p:ext uri="{BB962C8B-B14F-4D97-AF65-F5344CB8AC3E}">
        <p14:creationId xmlns:p14="http://schemas.microsoft.com/office/powerpoint/2010/main" val="1208105591"/>
      </p:ext>
    </p:extLst>
  </p:cSld>
  <p:clrMap bg1="lt1" tx1="dk1" bg2="dk2" tx2="lt2" accent1="accent1" accent2="accent2" accent3="accent3" accent4="accent4" accent5="accent5" accent6="accent6" hlink="hlink" folHlink="folHlink"/>
  <p:sldLayoutIdLst>
    <p:sldLayoutId id="2147483653" r:id="rId1"/>
    <p:sldLayoutId id="214748365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hyperlink" Target="https://flexboxfroggy.com/" TargetMode="External"/><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7.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hyperlink" Target="https://cssgridgarden.com/" TargetMode="External"/><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51.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3.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4.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4.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8.xml"/><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3.xml"/><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0.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1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2.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18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4.xml"/><Relationship Id="rId1" Type="http://schemas.openxmlformats.org/officeDocument/2006/relationships/slideLayout" Target="../slideLayouts/slideLayout4.xml"/><Relationship Id="rId4" Type="http://schemas.openxmlformats.org/officeDocument/2006/relationships/image" Target="../media/image94.png"/></Relationships>
</file>

<file path=ppt/slides/_rels/slide1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3.xml"/><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image" Target="../media/image115.jp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205.xml"/><Relationship Id="rId1" Type="http://schemas.openxmlformats.org/officeDocument/2006/relationships/slideLayout" Target="../slideLayouts/slideLayout4.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20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1"/>
          <p:cNvSpPr txBox="1"/>
          <p:nvPr/>
        </p:nvSpPr>
        <p:spPr>
          <a:xfrm>
            <a:off x="849231" y="3155852"/>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UI Development Advance</a:t>
            </a:r>
            <a:endParaRPr kumimoji="0" sz="2800" b="1" i="0" u="none" strike="noStrike" kern="0" cap="none" spc="0" normalizeH="0" baseline="0" noProof="0" dirty="0">
              <a:ln>
                <a:noFill/>
              </a:ln>
              <a:solidFill>
                <a:srgbClr val="FF9A00"/>
              </a:solidFill>
              <a:effectLst/>
              <a:uLnTx/>
              <a:uFillTx/>
              <a:latin typeface="Arial"/>
              <a:ea typeface="Arial"/>
              <a:cs typeface="Arial"/>
              <a:sym typeface="Arial"/>
            </a:endParaRPr>
          </a:p>
        </p:txBody>
      </p:sp>
      <p:sp>
        <p:nvSpPr>
          <p:cNvPr id="34" name="Google Shape;34;p1"/>
          <p:cNvSpPr txBox="1"/>
          <p:nvPr/>
        </p:nvSpPr>
        <p:spPr>
          <a:xfrm>
            <a:off x="1218074" y="4007338"/>
            <a:ext cx="5716982" cy="546300"/>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US" sz="2000" b="1" kern="0" dirty="0">
                <a:solidFill>
                  <a:srgbClr val="FFFFFF"/>
                </a:solidFill>
                <a:ea typeface="Arial"/>
                <a:cs typeface="Arial"/>
                <a:sym typeface="Arial"/>
              </a:rPr>
              <a:t>Introduction to HTML, CSS, JavaScript</a:t>
            </a:r>
          </a:p>
        </p:txBody>
      </p:sp>
      <p:sp>
        <p:nvSpPr>
          <p:cNvPr id="2" name="TextBox 1">
            <a:extLst>
              <a:ext uri="{FF2B5EF4-FFF2-40B4-BE49-F238E27FC236}">
                <a16:creationId xmlns:a16="http://schemas.microsoft.com/office/drawing/2014/main" id="{C13507B7-ABC6-E84D-B020-3B0C0BCFD05A}"/>
              </a:ext>
            </a:extLst>
          </p:cNvPr>
          <p:cNvSpPr txBox="1"/>
          <p:nvPr/>
        </p:nvSpPr>
        <p:spPr>
          <a:xfrm>
            <a:off x="6368143" y="1752600"/>
            <a:ext cx="2993571" cy="1098062"/>
          </a:xfrm>
          <a:prstGeom prst="rect">
            <a:avLst/>
          </a:prstGeom>
          <a:no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pic>
        <p:nvPicPr>
          <p:cNvPr id="3" name="Picture 2"/>
          <p:cNvPicPr>
            <a:picLocks noChangeAspect="1"/>
          </p:cNvPicPr>
          <p:nvPr/>
        </p:nvPicPr>
        <p:blipFill>
          <a:blip r:embed="rId3"/>
          <a:stretch>
            <a:fillRect/>
          </a:stretch>
        </p:blipFill>
        <p:spPr>
          <a:xfrm>
            <a:off x="763202" y="1264206"/>
            <a:ext cx="10461054" cy="4376306"/>
          </a:xfrm>
          <a:prstGeom prst="rect">
            <a:avLst/>
          </a:prstGeom>
        </p:spPr>
      </p:pic>
    </p:spTree>
    <p:extLst>
      <p:ext uri="{BB962C8B-B14F-4D97-AF65-F5344CB8AC3E}">
        <p14:creationId xmlns:p14="http://schemas.microsoft.com/office/powerpoint/2010/main" val="85236153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flex-wrap</a:t>
            </a:r>
          </a:p>
        </p:txBody>
      </p:sp>
      <p:sp>
        <p:nvSpPr>
          <p:cNvPr id="7" name="TextBox 6"/>
          <p:cNvSpPr txBox="1"/>
          <p:nvPr/>
        </p:nvSpPr>
        <p:spPr>
          <a:xfrm>
            <a:off x="1336285" y="2343292"/>
            <a:ext cx="9492677" cy="1754326"/>
          </a:xfrm>
          <a:prstGeom prst="rect">
            <a:avLst/>
          </a:prstGeom>
          <a:noFill/>
        </p:spPr>
        <p:txBody>
          <a:bodyPr wrap="square" rtlCol="0">
            <a:spAutoFit/>
          </a:bodyPr>
          <a:lstStyle/>
          <a:p>
            <a:pPr algn="ctr"/>
            <a:r>
              <a:rPr lang="en-US" sz="5400" b="1" dirty="0">
                <a:solidFill>
                  <a:schemeClr val="accent2"/>
                </a:solidFill>
              </a:rPr>
              <a:t>flex-wrap: </a:t>
            </a:r>
            <a:r>
              <a:rPr lang="en-US" sz="5400" dirty="0" err="1"/>
              <a:t>nowrap</a:t>
            </a:r>
            <a:r>
              <a:rPr lang="en-US" sz="5400" dirty="0"/>
              <a:t> | wrap | wrap-reverse</a:t>
            </a:r>
          </a:p>
        </p:txBody>
      </p:sp>
    </p:spTree>
    <p:extLst>
      <p:ext uri="{BB962C8B-B14F-4D97-AF65-F5344CB8AC3E}">
        <p14:creationId xmlns:p14="http://schemas.microsoft.com/office/powerpoint/2010/main" val="396922266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flex-wrap</a:t>
            </a:r>
          </a:p>
        </p:txBody>
      </p:sp>
      <p:pic>
        <p:nvPicPr>
          <p:cNvPr id="12290" name="Picture 2" descr="All you need to learn about CSS FlexBox | by Ishrat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l="7313" t="14850" r="7074" b="13843"/>
          <a:stretch/>
        </p:blipFill>
        <p:spPr bwMode="auto">
          <a:xfrm>
            <a:off x="1801505" y="1972638"/>
            <a:ext cx="8625386" cy="404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07573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justify-content</a:t>
            </a:r>
          </a:p>
        </p:txBody>
      </p:sp>
      <p:sp>
        <p:nvSpPr>
          <p:cNvPr id="7" name="TextBox 6"/>
          <p:cNvSpPr txBox="1"/>
          <p:nvPr/>
        </p:nvSpPr>
        <p:spPr>
          <a:xfrm>
            <a:off x="1336285" y="2343292"/>
            <a:ext cx="9492677" cy="1754326"/>
          </a:xfrm>
          <a:prstGeom prst="rect">
            <a:avLst/>
          </a:prstGeom>
          <a:noFill/>
        </p:spPr>
        <p:txBody>
          <a:bodyPr wrap="square" rtlCol="0">
            <a:spAutoFit/>
          </a:bodyPr>
          <a:lstStyle/>
          <a:p>
            <a:pPr algn="ctr"/>
            <a:r>
              <a:rPr lang="en-US" sz="3600" b="1" dirty="0">
                <a:solidFill>
                  <a:schemeClr val="accent2"/>
                </a:solidFill>
              </a:rPr>
              <a:t>justify-content</a:t>
            </a:r>
            <a:r>
              <a:rPr lang="en-US" sz="3600" dirty="0">
                <a:solidFill>
                  <a:schemeClr val="accent2"/>
                </a:solidFill>
              </a:rPr>
              <a:t>: </a:t>
            </a:r>
            <a:r>
              <a:rPr lang="en-US" sz="3600" dirty="0"/>
              <a:t>flex-start | flex-end | center | space-between | space-around | space-evenly</a:t>
            </a:r>
          </a:p>
        </p:txBody>
      </p:sp>
    </p:spTree>
    <p:extLst>
      <p:ext uri="{BB962C8B-B14F-4D97-AF65-F5344CB8AC3E}">
        <p14:creationId xmlns:p14="http://schemas.microsoft.com/office/powerpoint/2010/main" val="315012756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5" name="Picture 2" descr="Getting Started with CSS Flexbox Basics | by Laina Karosic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971" y="229295"/>
            <a:ext cx="4649022" cy="609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573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align-items</a:t>
            </a:r>
          </a:p>
        </p:txBody>
      </p:sp>
      <p:sp>
        <p:nvSpPr>
          <p:cNvPr id="7" name="TextBox 6"/>
          <p:cNvSpPr txBox="1"/>
          <p:nvPr/>
        </p:nvSpPr>
        <p:spPr>
          <a:xfrm>
            <a:off x="1336285" y="2343292"/>
            <a:ext cx="9492677" cy="1200329"/>
          </a:xfrm>
          <a:prstGeom prst="rect">
            <a:avLst/>
          </a:prstGeom>
          <a:noFill/>
        </p:spPr>
        <p:txBody>
          <a:bodyPr wrap="square" rtlCol="0">
            <a:spAutoFit/>
          </a:bodyPr>
          <a:lstStyle/>
          <a:p>
            <a:pPr algn="ctr"/>
            <a:r>
              <a:rPr lang="en-IN" sz="3600" b="1" dirty="0">
                <a:solidFill>
                  <a:schemeClr val="accent2"/>
                </a:solidFill>
              </a:rPr>
              <a:t>align-items: </a:t>
            </a:r>
            <a:r>
              <a:rPr lang="en-IN" sz="3600" dirty="0"/>
              <a:t>flex-start | flex-end | </a:t>
            </a:r>
            <a:r>
              <a:rPr lang="en-IN" sz="3600" dirty="0" err="1"/>
              <a:t>center</a:t>
            </a:r>
            <a:r>
              <a:rPr lang="en-IN" sz="3600" dirty="0"/>
              <a:t> | stretch | baseline</a:t>
            </a:r>
            <a:endParaRPr lang="en-US" sz="3600" dirty="0"/>
          </a:p>
        </p:txBody>
      </p:sp>
    </p:spTree>
    <p:extLst>
      <p:ext uri="{BB962C8B-B14F-4D97-AF65-F5344CB8AC3E}">
        <p14:creationId xmlns:p14="http://schemas.microsoft.com/office/powerpoint/2010/main" val="15072059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6" y="208748"/>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align-items</a:t>
            </a:r>
          </a:p>
        </p:txBody>
      </p:sp>
      <p:pic>
        <p:nvPicPr>
          <p:cNvPr id="2" name="Picture 1"/>
          <p:cNvPicPr>
            <a:picLocks noChangeAspect="1"/>
          </p:cNvPicPr>
          <p:nvPr/>
        </p:nvPicPr>
        <p:blipFill>
          <a:blip r:embed="rId3"/>
          <a:stretch>
            <a:fillRect/>
          </a:stretch>
        </p:blipFill>
        <p:spPr>
          <a:xfrm>
            <a:off x="283923" y="1386404"/>
            <a:ext cx="11575981" cy="3121613"/>
          </a:xfrm>
          <a:prstGeom prst="rect">
            <a:avLst/>
          </a:prstGeom>
        </p:spPr>
      </p:pic>
      <p:pic>
        <p:nvPicPr>
          <p:cNvPr id="6" name="Picture 5"/>
          <p:cNvPicPr>
            <a:picLocks noChangeAspect="1"/>
          </p:cNvPicPr>
          <p:nvPr/>
        </p:nvPicPr>
        <p:blipFill rotWithShape="1">
          <a:blip r:embed="rId4"/>
          <a:srcRect t="67728"/>
          <a:stretch/>
        </p:blipFill>
        <p:spPr>
          <a:xfrm>
            <a:off x="3174876" y="4508017"/>
            <a:ext cx="5527816" cy="1879351"/>
          </a:xfrm>
          <a:prstGeom prst="rect">
            <a:avLst/>
          </a:prstGeom>
        </p:spPr>
      </p:pic>
    </p:spTree>
    <p:extLst>
      <p:ext uri="{BB962C8B-B14F-4D97-AF65-F5344CB8AC3E}">
        <p14:creationId xmlns:p14="http://schemas.microsoft.com/office/powerpoint/2010/main" val="108668527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a:t>Item Properties</a:t>
            </a:r>
          </a:p>
        </p:txBody>
      </p:sp>
    </p:spTree>
    <p:extLst>
      <p:ext uri="{BB962C8B-B14F-4D97-AF65-F5344CB8AC3E}">
        <p14:creationId xmlns:p14="http://schemas.microsoft.com/office/powerpoint/2010/main" val="174277918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order</a:t>
            </a:r>
          </a:p>
        </p:txBody>
      </p:sp>
      <p:sp>
        <p:nvSpPr>
          <p:cNvPr id="7" name="TextBox 6"/>
          <p:cNvSpPr txBox="1"/>
          <p:nvPr/>
        </p:nvSpPr>
        <p:spPr>
          <a:xfrm>
            <a:off x="1336285" y="2343292"/>
            <a:ext cx="9492677" cy="2585323"/>
          </a:xfrm>
          <a:prstGeom prst="rect">
            <a:avLst/>
          </a:prstGeom>
          <a:noFill/>
        </p:spPr>
        <p:txBody>
          <a:bodyPr wrap="square" rtlCol="0">
            <a:spAutoFit/>
          </a:bodyPr>
          <a:lstStyle/>
          <a:p>
            <a:pPr algn="ctr"/>
            <a:r>
              <a:rPr lang="en-IN" sz="5400" dirty="0"/>
              <a:t>order: &lt;integer&gt;</a:t>
            </a:r>
          </a:p>
          <a:p>
            <a:pPr algn="ctr"/>
            <a:endParaRPr lang="en-IN" sz="5400" dirty="0"/>
          </a:p>
          <a:p>
            <a:pPr algn="ctr"/>
            <a:r>
              <a:rPr lang="en-IN" sz="5400" dirty="0"/>
              <a:t>e.g. order: 1</a:t>
            </a:r>
            <a:endParaRPr lang="en-US" sz="5400" dirty="0"/>
          </a:p>
        </p:txBody>
      </p:sp>
    </p:spTree>
    <p:extLst>
      <p:ext uri="{BB962C8B-B14F-4D97-AF65-F5344CB8AC3E}">
        <p14:creationId xmlns:p14="http://schemas.microsoft.com/office/powerpoint/2010/main" val="32595219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order</a:t>
            </a:r>
          </a:p>
        </p:txBody>
      </p:sp>
      <p:pic>
        <p:nvPicPr>
          <p:cNvPr id="15362" name="Picture 2" descr="processed-image-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3788" r="15709"/>
          <a:stretch/>
        </p:blipFill>
        <p:spPr bwMode="auto">
          <a:xfrm>
            <a:off x="602403" y="1797730"/>
            <a:ext cx="10301287" cy="3714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19395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flex-grow</a:t>
            </a:r>
          </a:p>
        </p:txBody>
      </p:sp>
      <p:sp>
        <p:nvSpPr>
          <p:cNvPr id="7" name="TextBox 6"/>
          <p:cNvSpPr txBox="1"/>
          <p:nvPr/>
        </p:nvSpPr>
        <p:spPr>
          <a:xfrm>
            <a:off x="1336285" y="2343292"/>
            <a:ext cx="9492677" cy="2585323"/>
          </a:xfrm>
          <a:prstGeom prst="rect">
            <a:avLst/>
          </a:prstGeom>
          <a:noFill/>
        </p:spPr>
        <p:txBody>
          <a:bodyPr wrap="square" rtlCol="0">
            <a:spAutoFit/>
          </a:bodyPr>
          <a:lstStyle/>
          <a:p>
            <a:pPr algn="ctr"/>
            <a:r>
              <a:rPr lang="en-IN" sz="5400" dirty="0"/>
              <a:t>flex-grow: &lt;number&gt;</a:t>
            </a:r>
          </a:p>
          <a:p>
            <a:pPr algn="ctr"/>
            <a:endParaRPr lang="en-IN" sz="5400" dirty="0"/>
          </a:p>
          <a:p>
            <a:pPr algn="ctr"/>
            <a:r>
              <a:rPr lang="en-IN" sz="5400" dirty="0"/>
              <a:t>e.g. flex-grow: 2</a:t>
            </a:r>
          </a:p>
        </p:txBody>
      </p:sp>
    </p:spTree>
    <p:extLst>
      <p:ext uri="{BB962C8B-B14F-4D97-AF65-F5344CB8AC3E}">
        <p14:creationId xmlns:p14="http://schemas.microsoft.com/office/powerpoint/2010/main" val="3128690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166546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dirty="0"/>
              <a:t>What are the different Web technologies?</a:t>
            </a:r>
            <a:endParaRPr lang="en-US" sz="8800" b="1"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309556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flex-grow</a:t>
            </a:r>
          </a:p>
        </p:txBody>
      </p:sp>
      <p:pic>
        <p:nvPicPr>
          <p:cNvPr id="19460" name="Picture 4" descr="Understanding flex-grow, flex-shrink, flex-basis | by Faisal Ahmed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b="33768"/>
          <a:stretch/>
        </p:blipFill>
        <p:spPr bwMode="auto">
          <a:xfrm>
            <a:off x="556267" y="1854552"/>
            <a:ext cx="11002160" cy="353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9867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flex-shrink</a:t>
            </a:r>
          </a:p>
        </p:txBody>
      </p:sp>
      <p:sp>
        <p:nvSpPr>
          <p:cNvPr id="7" name="TextBox 6"/>
          <p:cNvSpPr txBox="1"/>
          <p:nvPr/>
        </p:nvSpPr>
        <p:spPr>
          <a:xfrm>
            <a:off x="1336285" y="2343292"/>
            <a:ext cx="9492677" cy="2585323"/>
          </a:xfrm>
          <a:prstGeom prst="rect">
            <a:avLst/>
          </a:prstGeom>
          <a:noFill/>
        </p:spPr>
        <p:txBody>
          <a:bodyPr wrap="square" rtlCol="0">
            <a:spAutoFit/>
          </a:bodyPr>
          <a:lstStyle/>
          <a:p>
            <a:pPr algn="ctr"/>
            <a:r>
              <a:rPr lang="en-IN" sz="5400" dirty="0"/>
              <a:t>flex-shrink: &lt;number&gt;</a:t>
            </a:r>
          </a:p>
          <a:p>
            <a:pPr algn="ctr"/>
            <a:endParaRPr lang="en-IN" sz="5400" dirty="0"/>
          </a:p>
          <a:p>
            <a:pPr algn="ctr"/>
            <a:r>
              <a:rPr lang="en-IN" sz="5400" dirty="0"/>
              <a:t>e.g. flex-shrink: 1</a:t>
            </a:r>
          </a:p>
        </p:txBody>
      </p:sp>
    </p:spTree>
    <p:extLst>
      <p:ext uri="{BB962C8B-B14F-4D97-AF65-F5344CB8AC3E}">
        <p14:creationId xmlns:p14="http://schemas.microsoft.com/office/powerpoint/2010/main" val="49267402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flex-shrink</a:t>
            </a:r>
          </a:p>
        </p:txBody>
      </p:sp>
      <p:pic>
        <p:nvPicPr>
          <p:cNvPr id="5" name="Picture 2" descr="https://res.cloudinary.com/practicaldev/image/fetch/s--TnNT8w9M--/c_limit%2Cf_auto%2Cfl_progressive%2Cq_auto%2Cw_880/https:/dev-to-uploads.s3.amazonaws.com/uploads/articles/h31qniw74ffrp4lkwit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483" y="2124076"/>
            <a:ext cx="10692790" cy="354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8793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Learn Display Flex by Game</a:t>
            </a:r>
          </a:p>
        </p:txBody>
      </p:sp>
      <p:sp>
        <p:nvSpPr>
          <p:cNvPr id="7" name="TextBox 6"/>
          <p:cNvSpPr txBox="1"/>
          <p:nvPr/>
        </p:nvSpPr>
        <p:spPr>
          <a:xfrm>
            <a:off x="1305463" y="3278240"/>
            <a:ext cx="9492677" cy="830997"/>
          </a:xfrm>
          <a:prstGeom prst="rect">
            <a:avLst/>
          </a:prstGeom>
          <a:noFill/>
        </p:spPr>
        <p:txBody>
          <a:bodyPr wrap="square" rtlCol="0">
            <a:spAutoFit/>
          </a:bodyPr>
          <a:lstStyle/>
          <a:p>
            <a:pPr algn="ctr"/>
            <a:r>
              <a:rPr lang="en-US" sz="4800" dirty="0"/>
              <a:t>Visit: </a:t>
            </a:r>
            <a:r>
              <a:rPr lang="en-US" sz="4800" dirty="0">
                <a:hlinkClick r:id="rId3"/>
              </a:rPr>
              <a:t>https://flexboxfroggy.com/</a:t>
            </a:r>
            <a:endParaRPr lang="en-US" sz="4800" dirty="0"/>
          </a:p>
        </p:txBody>
      </p:sp>
    </p:spTree>
    <p:extLst>
      <p:ext uri="{BB962C8B-B14F-4D97-AF65-F5344CB8AC3E}">
        <p14:creationId xmlns:p14="http://schemas.microsoft.com/office/powerpoint/2010/main" val="279239620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a:t>Grid Layout</a:t>
            </a:r>
          </a:p>
        </p:txBody>
      </p:sp>
    </p:spTree>
    <p:extLst>
      <p:ext uri="{BB962C8B-B14F-4D97-AF65-F5344CB8AC3E}">
        <p14:creationId xmlns:p14="http://schemas.microsoft.com/office/powerpoint/2010/main" val="301051225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What is CSS Grid?</a:t>
            </a:r>
          </a:p>
        </p:txBody>
      </p:sp>
      <p:sp>
        <p:nvSpPr>
          <p:cNvPr id="7" name="TextBox 6"/>
          <p:cNvSpPr txBox="1"/>
          <p:nvPr/>
        </p:nvSpPr>
        <p:spPr>
          <a:xfrm>
            <a:off x="1336285" y="2343292"/>
            <a:ext cx="9492677" cy="1938992"/>
          </a:xfrm>
          <a:prstGeom prst="rect">
            <a:avLst/>
          </a:prstGeom>
          <a:noFill/>
        </p:spPr>
        <p:txBody>
          <a:bodyPr wrap="square" rtlCol="0">
            <a:spAutoFit/>
          </a:bodyPr>
          <a:lstStyle/>
          <a:p>
            <a:pPr marL="457200" indent="-457200">
              <a:buFont typeface="Wingdings" panose="05000000000000000000" pitchFamily="2" charset="2"/>
              <a:buChar char="q"/>
            </a:pPr>
            <a:r>
              <a:rPr lang="en-US" sz="2400" dirty="0"/>
              <a:t>CSS Grid is a system that helps you arrange items on a webpage in rows and columns, like a spreadsheet. </a:t>
            </a:r>
          </a:p>
          <a:p>
            <a:pPr marL="457200" indent="-457200">
              <a:buFont typeface="Wingdings" panose="05000000000000000000" pitchFamily="2" charset="2"/>
              <a:buChar char="q"/>
            </a:pPr>
            <a:endParaRPr lang="en-US" sz="2400" dirty="0"/>
          </a:p>
          <a:p>
            <a:pPr marL="457200" indent="-457200">
              <a:buFont typeface="Wingdings" panose="05000000000000000000" pitchFamily="2" charset="2"/>
              <a:buChar char="q"/>
            </a:pPr>
            <a:r>
              <a:rPr lang="en-US" sz="2400" dirty="0"/>
              <a:t>It makes it easy to design complex layouts by giving you control over the placement and size of elements.</a:t>
            </a:r>
          </a:p>
        </p:txBody>
      </p:sp>
    </p:spTree>
    <p:extLst>
      <p:ext uri="{BB962C8B-B14F-4D97-AF65-F5344CB8AC3E}">
        <p14:creationId xmlns:p14="http://schemas.microsoft.com/office/powerpoint/2010/main" val="329125420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a:t>Grid vs Flexbox</a:t>
            </a:r>
          </a:p>
        </p:txBody>
      </p:sp>
    </p:spTree>
    <p:extLst>
      <p:ext uri="{BB962C8B-B14F-4D97-AF65-F5344CB8AC3E}">
        <p14:creationId xmlns:p14="http://schemas.microsoft.com/office/powerpoint/2010/main" val="273063855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Flexbox vs Grid</a:t>
            </a:r>
          </a:p>
        </p:txBody>
      </p:sp>
      <p:pic>
        <p:nvPicPr>
          <p:cNvPr id="5" name="Picture 2" descr="Flex vs Grid"/>
          <p:cNvPicPr>
            <a:picLocks noChangeAspect="1" noChangeArrowheads="1"/>
          </p:cNvPicPr>
          <p:nvPr/>
        </p:nvPicPr>
        <p:blipFill rotWithShape="1">
          <a:blip r:embed="rId3">
            <a:extLst>
              <a:ext uri="{28A0092B-C50C-407E-A947-70E740481C1C}">
                <a14:useLocalDpi xmlns:a14="http://schemas.microsoft.com/office/drawing/2010/main" val="0"/>
              </a:ext>
            </a:extLst>
          </a:blip>
          <a:srcRect t="9673" b="16897"/>
          <a:stretch/>
        </p:blipFill>
        <p:spPr bwMode="auto">
          <a:xfrm>
            <a:off x="2015197" y="2167847"/>
            <a:ext cx="8001000" cy="3308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05744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Flexbox vs Grid</a:t>
            </a:r>
          </a:p>
        </p:txBody>
      </p:sp>
      <p:sp>
        <p:nvSpPr>
          <p:cNvPr id="7" name="TextBox 6"/>
          <p:cNvSpPr txBox="1"/>
          <p:nvPr/>
        </p:nvSpPr>
        <p:spPr>
          <a:xfrm>
            <a:off x="1336285" y="2343292"/>
            <a:ext cx="9492677" cy="2677656"/>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t>Flexbox</a:t>
            </a:r>
            <a:r>
              <a:rPr lang="en-US" sz="2800" dirty="0"/>
              <a:t> is great for laying out items in a </a:t>
            </a:r>
            <a:r>
              <a:rPr lang="en-US" sz="2800" b="1" dirty="0"/>
              <a:t>single row or column</a:t>
            </a:r>
            <a:r>
              <a:rPr lang="en-US" sz="2800" dirty="0"/>
              <a:t>. Think of it as a container that stretches to fit its contents.</a:t>
            </a:r>
          </a:p>
          <a:p>
            <a:pPr marL="457200" indent="-457200">
              <a:buFont typeface="Wingdings" panose="05000000000000000000" pitchFamily="2" charset="2"/>
              <a:buChar char="q"/>
            </a:pPr>
            <a:endParaRPr lang="en-US" sz="2800" dirty="0"/>
          </a:p>
          <a:p>
            <a:pPr marL="457200" indent="-457200">
              <a:buFont typeface="Wingdings" panose="05000000000000000000" pitchFamily="2" charset="2"/>
              <a:buChar char="q"/>
            </a:pPr>
            <a:r>
              <a:rPr lang="en-US" sz="2800" b="1" dirty="0"/>
              <a:t>Grid</a:t>
            </a:r>
            <a:r>
              <a:rPr lang="en-US" sz="2800" dirty="0"/>
              <a:t> is for creating </a:t>
            </a:r>
            <a:r>
              <a:rPr lang="en-US" sz="2800" b="1" dirty="0"/>
              <a:t>complex layouts </a:t>
            </a:r>
            <a:r>
              <a:rPr lang="en-US" sz="2800" dirty="0"/>
              <a:t>with rows and columns. It's like a spreadsheet for your website!</a:t>
            </a:r>
          </a:p>
        </p:txBody>
      </p:sp>
    </p:spTree>
    <p:extLst>
      <p:ext uri="{BB962C8B-B14F-4D97-AF65-F5344CB8AC3E}">
        <p14:creationId xmlns:p14="http://schemas.microsoft.com/office/powerpoint/2010/main" val="226351326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83578" y="2386776"/>
            <a:ext cx="10622622"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a:t>Parent Grid Properties</a:t>
            </a:r>
            <a:endParaRPr lang="en-IN" sz="4000" b="0" dirty="0"/>
          </a:p>
        </p:txBody>
      </p:sp>
    </p:spTree>
    <p:extLst>
      <p:ext uri="{BB962C8B-B14F-4D97-AF65-F5344CB8AC3E}">
        <p14:creationId xmlns:p14="http://schemas.microsoft.com/office/powerpoint/2010/main" val="41344019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416781" y="1993327"/>
            <a:ext cx="9583636" cy="368828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marL="342900" indent="-342900">
              <a:lnSpc>
                <a:spcPct val="150000"/>
              </a:lnSpc>
              <a:buFont typeface="Wingdings" panose="05000000000000000000" pitchFamily="2" charset="2"/>
              <a:buChar char="q"/>
            </a:pPr>
            <a:r>
              <a:rPr lang="en-US" sz="2000" b="1" dirty="0"/>
              <a:t>HTML: Structure of webpages.</a:t>
            </a:r>
          </a:p>
          <a:p>
            <a:pPr marL="342900" indent="-342900">
              <a:lnSpc>
                <a:spcPct val="150000"/>
              </a:lnSpc>
              <a:buFont typeface="Wingdings" panose="05000000000000000000" pitchFamily="2" charset="2"/>
              <a:buChar char="q"/>
            </a:pPr>
            <a:r>
              <a:rPr lang="en-US" sz="2000" b="1" dirty="0"/>
              <a:t>CSS: Styling and layout.</a:t>
            </a:r>
          </a:p>
          <a:p>
            <a:pPr marL="342900" indent="-342900">
              <a:lnSpc>
                <a:spcPct val="150000"/>
              </a:lnSpc>
              <a:buFont typeface="Wingdings" panose="05000000000000000000" pitchFamily="2" charset="2"/>
              <a:buChar char="q"/>
            </a:pPr>
            <a:r>
              <a:rPr lang="en-US" sz="2000" b="1" dirty="0"/>
              <a:t>JavaScript: Interactive features.</a:t>
            </a:r>
          </a:p>
          <a:p>
            <a:pPr marL="342900" indent="-342900">
              <a:lnSpc>
                <a:spcPct val="150000"/>
              </a:lnSpc>
              <a:buFont typeface="Wingdings" panose="05000000000000000000" pitchFamily="2" charset="2"/>
              <a:buChar char="q"/>
            </a:pPr>
            <a:r>
              <a:rPr lang="en-US" sz="2000" b="1" dirty="0"/>
              <a:t>Frontend libraries: React.</a:t>
            </a:r>
          </a:p>
          <a:p>
            <a:pPr marL="342900" indent="-342900">
              <a:lnSpc>
                <a:spcPct val="150000"/>
              </a:lnSpc>
              <a:buFont typeface="Wingdings" panose="05000000000000000000" pitchFamily="2" charset="2"/>
              <a:buChar char="q"/>
            </a:pPr>
            <a:r>
              <a:rPr lang="en-US" sz="2000" b="1" dirty="0"/>
              <a:t>Frontend frameworks: Angular, Vue.js.</a:t>
            </a:r>
          </a:p>
          <a:p>
            <a:pPr marL="342900" indent="-342900">
              <a:lnSpc>
                <a:spcPct val="150000"/>
              </a:lnSpc>
              <a:buFont typeface="Wingdings" panose="05000000000000000000" pitchFamily="2" charset="2"/>
              <a:buChar char="q"/>
            </a:pPr>
            <a:r>
              <a:rPr lang="en-US" sz="2000" b="1" dirty="0"/>
              <a:t>Backend: Node.js, Django, Flask.</a:t>
            </a:r>
          </a:p>
          <a:p>
            <a:pPr marL="342900" indent="-342900">
              <a:lnSpc>
                <a:spcPct val="150000"/>
              </a:lnSpc>
              <a:buFont typeface="Wingdings" panose="05000000000000000000" pitchFamily="2" charset="2"/>
              <a:buChar char="q"/>
            </a:pPr>
            <a:r>
              <a:rPr lang="en-US" sz="2000" b="1" dirty="0"/>
              <a:t>Databases: MySQL, MongoDB.</a:t>
            </a:r>
          </a:p>
          <a:p>
            <a:pPr marL="342900" indent="-342900">
              <a:lnSpc>
                <a:spcPct val="150000"/>
              </a:lnSpc>
              <a:buFont typeface="Wingdings" panose="05000000000000000000" pitchFamily="2" charset="2"/>
              <a:buChar char="q"/>
            </a:pPr>
            <a:r>
              <a:rPr lang="en-US" sz="2000" b="1" dirty="0"/>
              <a:t>APIs: Connect frontend to backend.</a:t>
            </a:r>
            <a:endParaRPr lang="en-US" sz="4000" b="1"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87586" y="1052883"/>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US" sz="2800" b="1" kern="0" dirty="0">
                <a:solidFill>
                  <a:srgbClr val="FF9A00"/>
                </a:solidFill>
                <a:ea typeface="Arial"/>
                <a:cs typeface="Arial"/>
                <a:sym typeface="Arial"/>
              </a:rPr>
              <a:t>What are the different Web technologies?</a:t>
            </a:r>
          </a:p>
        </p:txBody>
      </p:sp>
    </p:spTree>
    <p:extLst>
      <p:ext uri="{BB962C8B-B14F-4D97-AF65-F5344CB8AC3E}">
        <p14:creationId xmlns:p14="http://schemas.microsoft.com/office/powerpoint/2010/main" val="223447839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65321" y="1795596"/>
            <a:ext cx="10842902" cy="3927110"/>
          </a:xfrm>
          <a:prstGeom prst="rect">
            <a:avLst/>
          </a:prstGeom>
        </p:spPr>
      </p:pic>
      <p:sp>
        <p:nvSpPr>
          <p:cNvPr id="8" name="TextBox 7">
            <a:extLst>
              <a:ext uri="{FF2B5EF4-FFF2-40B4-BE49-F238E27FC236}">
                <a16:creationId xmlns:a16="http://schemas.microsoft.com/office/drawing/2014/main" id="{17E62A0C-16B9-4E0C-B1DE-7A55BE410A18}"/>
              </a:ext>
            </a:extLst>
          </p:cNvPr>
          <p:cNvSpPr txBox="1"/>
          <p:nvPr/>
        </p:nvSpPr>
        <p:spPr>
          <a:xfrm>
            <a:off x="1634236" y="640262"/>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Parent Grid Properties</a:t>
            </a:r>
          </a:p>
        </p:txBody>
      </p:sp>
    </p:spTree>
    <p:extLst>
      <p:ext uri="{BB962C8B-B14F-4D97-AF65-F5344CB8AC3E}">
        <p14:creationId xmlns:p14="http://schemas.microsoft.com/office/powerpoint/2010/main" val="336614147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83578" y="2386776"/>
            <a:ext cx="10622622"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a:t>Children Grid Properties</a:t>
            </a:r>
            <a:endParaRPr lang="en-IN" sz="4000" b="0" dirty="0"/>
          </a:p>
        </p:txBody>
      </p:sp>
    </p:spTree>
    <p:extLst>
      <p:ext uri="{BB962C8B-B14F-4D97-AF65-F5344CB8AC3E}">
        <p14:creationId xmlns:p14="http://schemas.microsoft.com/office/powerpoint/2010/main" val="297557759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2590" y="1798671"/>
            <a:ext cx="10459443" cy="3780197"/>
          </a:xfrm>
          <a:prstGeom prst="rect">
            <a:avLst/>
          </a:prstGeom>
        </p:spPr>
      </p:pic>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Children Grid Properties</a:t>
            </a:r>
          </a:p>
        </p:txBody>
      </p:sp>
    </p:spTree>
    <p:extLst>
      <p:ext uri="{BB962C8B-B14F-4D97-AF65-F5344CB8AC3E}">
        <p14:creationId xmlns:p14="http://schemas.microsoft.com/office/powerpoint/2010/main" val="22452096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display: grid;</a:t>
            </a:r>
          </a:p>
        </p:txBody>
      </p:sp>
      <p:sp>
        <p:nvSpPr>
          <p:cNvPr id="7" name="TextBox 6"/>
          <p:cNvSpPr txBox="1"/>
          <p:nvPr/>
        </p:nvSpPr>
        <p:spPr>
          <a:xfrm>
            <a:off x="1439027" y="2641243"/>
            <a:ext cx="9492677" cy="1754326"/>
          </a:xfrm>
          <a:prstGeom prst="rect">
            <a:avLst/>
          </a:prstGeom>
          <a:noFill/>
        </p:spPr>
        <p:txBody>
          <a:bodyPr wrap="square" rtlCol="0">
            <a:spAutoFit/>
          </a:bodyPr>
          <a:lstStyle/>
          <a:p>
            <a:pPr algn="ctr"/>
            <a:r>
              <a:rPr lang="en-US" sz="5400" dirty="0"/>
              <a:t>Defines the container as a grid container.</a:t>
            </a:r>
          </a:p>
        </p:txBody>
      </p:sp>
    </p:spTree>
    <p:extLst>
      <p:ext uri="{BB962C8B-B14F-4D97-AF65-F5344CB8AC3E}">
        <p14:creationId xmlns:p14="http://schemas.microsoft.com/office/powerpoint/2010/main" val="225531677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display: grid;</a:t>
            </a:r>
          </a:p>
        </p:txBody>
      </p:sp>
      <p:pic>
        <p:nvPicPr>
          <p:cNvPr id="5" name="Picture 4"/>
          <p:cNvPicPr>
            <a:picLocks noChangeAspect="1"/>
          </p:cNvPicPr>
          <p:nvPr/>
        </p:nvPicPr>
        <p:blipFill>
          <a:blip r:embed="rId3"/>
          <a:stretch>
            <a:fillRect/>
          </a:stretch>
        </p:blipFill>
        <p:spPr>
          <a:xfrm>
            <a:off x="3657699" y="2619487"/>
            <a:ext cx="4297764" cy="2435399"/>
          </a:xfrm>
          <a:prstGeom prst="rect">
            <a:avLst/>
          </a:prstGeom>
        </p:spPr>
      </p:pic>
    </p:spTree>
    <p:extLst>
      <p:ext uri="{BB962C8B-B14F-4D97-AF65-F5344CB8AC3E}">
        <p14:creationId xmlns:p14="http://schemas.microsoft.com/office/powerpoint/2010/main" val="353640087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display: grid;</a:t>
            </a:r>
          </a:p>
        </p:txBody>
      </p:sp>
      <p:pic>
        <p:nvPicPr>
          <p:cNvPr id="3074" name="Picture 2" descr="https://miro.medium.com/v2/resize:fit:800/1*e6YDzBbaBzS9hmoOJv6rmw.png"/>
          <p:cNvPicPr>
            <a:picLocks noChangeAspect="1" noChangeArrowheads="1"/>
          </p:cNvPicPr>
          <p:nvPr/>
        </p:nvPicPr>
        <p:blipFill rotWithShape="1">
          <a:blip r:embed="rId3">
            <a:extLst>
              <a:ext uri="{28A0092B-C50C-407E-A947-70E740481C1C}">
                <a14:useLocalDpi xmlns:a14="http://schemas.microsoft.com/office/drawing/2010/main" val="0"/>
              </a:ext>
            </a:extLst>
          </a:blip>
          <a:srcRect l="20475" t="4639" r="19120" b="8422"/>
          <a:stretch/>
        </p:blipFill>
        <p:spPr bwMode="auto">
          <a:xfrm>
            <a:off x="3739793" y="1972638"/>
            <a:ext cx="4602824" cy="4140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4321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grid-template-rows</a:t>
            </a:r>
          </a:p>
        </p:txBody>
      </p:sp>
      <p:sp>
        <p:nvSpPr>
          <p:cNvPr id="7" name="TextBox 6"/>
          <p:cNvSpPr txBox="1"/>
          <p:nvPr/>
        </p:nvSpPr>
        <p:spPr>
          <a:xfrm>
            <a:off x="1336285" y="2343292"/>
            <a:ext cx="9492677" cy="2585323"/>
          </a:xfrm>
          <a:prstGeom prst="rect">
            <a:avLst/>
          </a:prstGeom>
          <a:noFill/>
        </p:spPr>
        <p:txBody>
          <a:bodyPr wrap="square" rtlCol="0">
            <a:spAutoFit/>
          </a:bodyPr>
          <a:lstStyle/>
          <a:p>
            <a:pPr algn="ctr"/>
            <a:r>
              <a:rPr lang="en-US" sz="5400" dirty="0"/>
              <a:t>Defines the size of rows</a:t>
            </a:r>
          </a:p>
          <a:p>
            <a:pPr algn="ctr"/>
            <a:endParaRPr lang="en-US" sz="5400" dirty="0"/>
          </a:p>
          <a:p>
            <a:pPr algn="ctr"/>
            <a:r>
              <a:rPr lang="en-US" sz="5400" dirty="0"/>
              <a:t> (repeat(4, 1fr)).</a:t>
            </a:r>
          </a:p>
        </p:txBody>
      </p:sp>
    </p:spTree>
    <p:extLst>
      <p:ext uri="{BB962C8B-B14F-4D97-AF65-F5344CB8AC3E}">
        <p14:creationId xmlns:p14="http://schemas.microsoft.com/office/powerpoint/2010/main" val="396922266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grid-template-rows</a:t>
            </a:r>
          </a:p>
        </p:txBody>
      </p:sp>
      <p:sp>
        <p:nvSpPr>
          <p:cNvPr id="7" name="TextBox 6"/>
          <p:cNvSpPr txBox="1"/>
          <p:nvPr/>
        </p:nvSpPr>
        <p:spPr>
          <a:xfrm>
            <a:off x="1336285" y="2343292"/>
            <a:ext cx="9492677" cy="923330"/>
          </a:xfrm>
          <a:prstGeom prst="rect">
            <a:avLst/>
          </a:prstGeom>
          <a:noFill/>
        </p:spPr>
        <p:txBody>
          <a:bodyPr wrap="square" rtlCol="0">
            <a:spAutoFit/>
          </a:bodyPr>
          <a:lstStyle/>
          <a:p>
            <a:pPr algn="ctr"/>
            <a:endParaRPr lang="en-US" sz="5400" dirty="0"/>
          </a:p>
        </p:txBody>
      </p:sp>
      <p:pic>
        <p:nvPicPr>
          <p:cNvPr id="2" name="Picture 1"/>
          <p:cNvPicPr>
            <a:picLocks noChangeAspect="1"/>
          </p:cNvPicPr>
          <p:nvPr/>
        </p:nvPicPr>
        <p:blipFill>
          <a:blip r:embed="rId3"/>
          <a:stretch>
            <a:fillRect/>
          </a:stretch>
        </p:blipFill>
        <p:spPr>
          <a:xfrm>
            <a:off x="1615168" y="2613217"/>
            <a:ext cx="8934909" cy="2248016"/>
          </a:xfrm>
          <a:prstGeom prst="rect">
            <a:avLst/>
          </a:prstGeom>
        </p:spPr>
      </p:pic>
    </p:spTree>
    <p:extLst>
      <p:ext uri="{BB962C8B-B14F-4D97-AF65-F5344CB8AC3E}">
        <p14:creationId xmlns:p14="http://schemas.microsoft.com/office/powerpoint/2010/main" val="149353199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167651"/>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grid-template-rows</a:t>
            </a:r>
          </a:p>
        </p:txBody>
      </p:sp>
      <p:pic>
        <p:nvPicPr>
          <p:cNvPr id="5122" name="Picture 2" descr="https://www.freecodecamp.org/news/content/images/2022/05/CSS-GRI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495" y="1489753"/>
            <a:ext cx="8969340" cy="4890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46494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grid-template-columns</a:t>
            </a:r>
          </a:p>
        </p:txBody>
      </p:sp>
      <p:sp>
        <p:nvSpPr>
          <p:cNvPr id="7" name="TextBox 6"/>
          <p:cNvSpPr txBox="1"/>
          <p:nvPr/>
        </p:nvSpPr>
        <p:spPr>
          <a:xfrm>
            <a:off x="1377382" y="2322743"/>
            <a:ext cx="9492677" cy="646331"/>
          </a:xfrm>
          <a:prstGeom prst="rect">
            <a:avLst/>
          </a:prstGeom>
          <a:noFill/>
        </p:spPr>
        <p:txBody>
          <a:bodyPr wrap="square" rtlCol="0">
            <a:spAutoFit/>
          </a:bodyPr>
          <a:lstStyle/>
          <a:p>
            <a:pPr algn="ctr"/>
            <a:r>
              <a:rPr lang="en-US" sz="3600" dirty="0"/>
              <a:t>Defines the size of columns (repeat(3, 1fr)).</a:t>
            </a:r>
          </a:p>
        </p:txBody>
      </p:sp>
      <p:pic>
        <p:nvPicPr>
          <p:cNvPr id="5" name="Picture 4"/>
          <p:cNvPicPr>
            <a:picLocks noChangeAspect="1"/>
          </p:cNvPicPr>
          <p:nvPr/>
        </p:nvPicPr>
        <p:blipFill>
          <a:blip r:embed="rId3"/>
          <a:stretch>
            <a:fillRect/>
          </a:stretch>
        </p:blipFill>
        <p:spPr>
          <a:xfrm>
            <a:off x="1805498" y="3319179"/>
            <a:ext cx="8636444" cy="2311519"/>
          </a:xfrm>
          <a:prstGeom prst="rect">
            <a:avLst/>
          </a:prstGeom>
        </p:spPr>
      </p:pic>
    </p:spTree>
    <p:extLst>
      <p:ext uri="{BB962C8B-B14F-4D97-AF65-F5344CB8AC3E}">
        <p14:creationId xmlns:p14="http://schemas.microsoft.com/office/powerpoint/2010/main" val="31501275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17E62A0C-16B9-4E0C-B1DE-7A55BE410A18}"/>
              </a:ext>
            </a:extLst>
          </p:cNvPr>
          <p:cNvSpPr txBox="1"/>
          <p:nvPr/>
        </p:nvSpPr>
        <p:spPr>
          <a:xfrm>
            <a:off x="1375684" y="2040155"/>
            <a:ext cx="9583636" cy="152497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marL="342900" indent="-342900">
              <a:lnSpc>
                <a:spcPct val="150000"/>
              </a:lnSpc>
              <a:buFont typeface="Wingdings" panose="05000000000000000000" pitchFamily="2" charset="2"/>
              <a:buChar char="q"/>
            </a:pPr>
            <a:r>
              <a:rPr lang="en-US" sz="2000" dirty="0"/>
              <a:t>A library contains pre-written code that you use as needed.</a:t>
            </a:r>
          </a:p>
          <a:p>
            <a:pPr marL="342900" indent="-342900">
              <a:lnSpc>
                <a:spcPct val="150000"/>
              </a:lnSpc>
              <a:buFont typeface="Wingdings" panose="05000000000000000000" pitchFamily="2" charset="2"/>
              <a:buChar char="q"/>
            </a:pPr>
            <a:r>
              <a:rPr lang="en-US" sz="2000" dirty="0"/>
              <a:t>A framework provides a fully structured, customizable way to create an application, guiding its development.</a:t>
            </a:r>
            <a:endParaRPr lang="en-US" sz="4000" b="1"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87586" y="1052883"/>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US" sz="2800" b="1" kern="0" dirty="0">
                <a:solidFill>
                  <a:srgbClr val="FF9A00"/>
                </a:solidFill>
                <a:ea typeface="Arial"/>
                <a:cs typeface="Arial"/>
                <a:sym typeface="Arial"/>
              </a:rPr>
              <a:t>Note</a:t>
            </a:r>
          </a:p>
        </p:txBody>
      </p:sp>
    </p:spTree>
    <p:extLst>
      <p:ext uri="{BB962C8B-B14F-4D97-AF65-F5344CB8AC3E}">
        <p14:creationId xmlns:p14="http://schemas.microsoft.com/office/powerpoint/2010/main" val="74446198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descr="https://www.freecodecamp.org/news/content/images/2022/05/CSS-GRI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495" y="1489753"/>
            <a:ext cx="8969340" cy="4890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E62A0C-16B9-4E0C-B1DE-7A55BE410A18}"/>
              </a:ext>
            </a:extLst>
          </p:cNvPr>
          <p:cNvSpPr txBox="1"/>
          <p:nvPr/>
        </p:nvSpPr>
        <p:spPr>
          <a:xfrm>
            <a:off x="1330826" y="270392"/>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grid-template-columns</a:t>
            </a:r>
          </a:p>
        </p:txBody>
      </p:sp>
    </p:spTree>
    <p:extLst>
      <p:ext uri="{BB962C8B-B14F-4D97-AF65-F5344CB8AC3E}">
        <p14:creationId xmlns:p14="http://schemas.microsoft.com/office/powerpoint/2010/main" val="8505737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gap</a:t>
            </a:r>
          </a:p>
        </p:txBody>
      </p:sp>
      <p:sp>
        <p:nvSpPr>
          <p:cNvPr id="7" name="TextBox 6"/>
          <p:cNvSpPr txBox="1"/>
          <p:nvPr/>
        </p:nvSpPr>
        <p:spPr>
          <a:xfrm>
            <a:off x="1336285" y="2343292"/>
            <a:ext cx="9492677" cy="646331"/>
          </a:xfrm>
          <a:prstGeom prst="rect">
            <a:avLst/>
          </a:prstGeom>
          <a:noFill/>
        </p:spPr>
        <p:txBody>
          <a:bodyPr wrap="square" rtlCol="0">
            <a:spAutoFit/>
          </a:bodyPr>
          <a:lstStyle/>
          <a:p>
            <a:pPr algn="ctr"/>
            <a:r>
              <a:rPr lang="en-US" sz="3600" dirty="0"/>
              <a:t>Sets the gap between grid items (10px).</a:t>
            </a:r>
          </a:p>
        </p:txBody>
      </p:sp>
      <p:pic>
        <p:nvPicPr>
          <p:cNvPr id="5" name="Picture 4"/>
          <p:cNvPicPr>
            <a:picLocks noChangeAspect="1"/>
          </p:cNvPicPr>
          <p:nvPr/>
        </p:nvPicPr>
        <p:blipFill>
          <a:blip r:embed="rId3"/>
          <a:stretch>
            <a:fillRect/>
          </a:stretch>
        </p:blipFill>
        <p:spPr>
          <a:xfrm>
            <a:off x="2539510" y="3360277"/>
            <a:ext cx="7086225" cy="1864331"/>
          </a:xfrm>
          <a:prstGeom prst="rect">
            <a:avLst/>
          </a:prstGeom>
        </p:spPr>
      </p:pic>
    </p:spTree>
    <p:extLst>
      <p:ext uri="{BB962C8B-B14F-4D97-AF65-F5344CB8AC3E}">
        <p14:creationId xmlns:p14="http://schemas.microsoft.com/office/powerpoint/2010/main" val="150720593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51350" y="85458"/>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gap</a:t>
            </a:r>
          </a:p>
        </p:txBody>
      </p:sp>
      <p:pic>
        <p:nvPicPr>
          <p:cNvPr id="6150" name="Picture 6" descr="Gap | CSS-Tric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flipV="1">
            <a:off x="2516747" y="1407560"/>
            <a:ext cx="7079316" cy="460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8591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grid-column-start</a:t>
            </a:r>
          </a:p>
        </p:txBody>
      </p:sp>
      <p:sp>
        <p:nvSpPr>
          <p:cNvPr id="7" name="TextBox 6"/>
          <p:cNvSpPr txBox="1"/>
          <p:nvPr/>
        </p:nvSpPr>
        <p:spPr>
          <a:xfrm>
            <a:off x="1336285" y="2343292"/>
            <a:ext cx="9492677" cy="646331"/>
          </a:xfrm>
          <a:prstGeom prst="rect">
            <a:avLst/>
          </a:prstGeom>
          <a:noFill/>
        </p:spPr>
        <p:txBody>
          <a:bodyPr wrap="square" rtlCol="0">
            <a:spAutoFit/>
          </a:bodyPr>
          <a:lstStyle/>
          <a:p>
            <a:pPr algn="ctr"/>
            <a:r>
              <a:rPr lang="en-US" sz="3600" dirty="0"/>
              <a:t>Defines the starting column of an item.</a:t>
            </a:r>
          </a:p>
        </p:txBody>
      </p:sp>
      <p:pic>
        <p:nvPicPr>
          <p:cNvPr id="5" name="Picture 4"/>
          <p:cNvPicPr>
            <a:picLocks noChangeAspect="1"/>
          </p:cNvPicPr>
          <p:nvPr/>
        </p:nvPicPr>
        <p:blipFill>
          <a:blip r:embed="rId3"/>
          <a:stretch>
            <a:fillRect/>
          </a:stretch>
        </p:blipFill>
        <p:spPr>
          <a:xfrm>
            <a:off x="1712547" y="3360277"/>
            <a:ext cx="8972577" cy="2314147"/>
          </a:xfrm>
          <a:prstGeom prst="rect">
            <a:avLst/>
          </a:prstGeom>
        </p:spPr>
      </p:pic>
    </p:spTree>
    <p:extLst>
      <p:ext uri="{BB962C8B-B14F-4D97-AF65-F5344CB8AC3E}">
        <p14:creationId xmlns:p14="http://schemas.microsoft.com/office/powerpoint/2010/main" val="235893115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grid-column-end</a:t>
            </a:r>
          </a:p>
        </p:txBody>
      </p:sp>
      <p:sp>
        <p:nvSpPr>
          <p:cNvPr id="7" name="TextBox 6"/>
          <p:cNvSpPr txBox="1"/>
          <p:nvPr/>
        </p:nvSpPr>
        <p:spPr>
          <a:xfrm>
            <a:off x="1336285" y="2343292"/>
            <a:ext cx="9492677" cy="646331"/>
          </a:xfrm>
          <a:prstGeom prst="rect">
            <a:avLst/>
          </a:prstGeom>
          <a:noFill/>
        </p:spPr>
        <p:txBody>
          <a:bodyPr wrap="square" rtlCol="0">
            <a:spAutoFit/>
          </a:bodyPr>
          <a:lstStyle/>
          <a:p>
            <a:pPr algn="ctr"/>
            <a:r>
              <a:rPr lang="en-US" sz="3600" dirty="0"/>
              <a:t>Defines the ending column of an item.</a:t>
            </a:r>
          </a:p>
        </p:txBody>
      </p:sp>
      <p:pic>
        <p:nvPicPr>
          <p:cNvPr id="2" name="Picture 1"/>
          <p:cNvPicPr>
            <a:picLocks noChangeAspect="1"/>
          </p:cNvPicPr>
          <p:nvPr/>
        </p:nvPicPr>
        <p:blipFill>
          <a:blip r:embed="rId3"/>
          <a:stretch>
            <a:fillRect/>
          </a:stretch>
        </p:blipFill>
        <p:spPr>
          <a:xfrm>
            <a:off x="2046755" y="3360277"/>
            <a:ext cx="7784060" cy="2133324"/>
          </a:xfrm>
          <a:prstGeom prst="rect">
            <a:avLst/>
          </a:prstGeom>
        </p:spPr>
      </p:pic>
    </p:spTree>
    <p:extLst>
      <p:ext uri="{BB962C8B-B14F-4D97-AF65-F5344CB8AC3E}">
        <p14:creationId xmlns:p14="http://schemas.microsoft.com/office/powerpoint/2010/main" val="43180014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grid-column-start</a:t>
            </a:r>
          </a:p>
        </p:txBody>
      </p:sp>
      <p:pic>
        <p:nvPicPr>
          <p:cNvPr id="9218" name="Picture 2" descr="Grid-column-start | CSS-Tricks"/>
          <p:cNvPicPr>
            <a:picLocks noChangeAspect="1" noChangeArrowheads="1"/>
          </p:cNvPicPr>
          <p:nvPr/>
        </p:nvPicPr>
        <p:blipFill rotWithShape="1">
          <a:blip r:embed="rId3">
            <a:extLst>
              <a:ext uri="{28A0092B-C50C-407E-A947-70E740481C1C}">
                <a14:useLocalDpi xmlns:a14="http://schemas.microsoft.com/office/drawing/2010/main" val="0"/>
              </a:ext>
            </a:extLst>
          </a:blip>
          <a:srcRect t="9964" b="49339"/>
          <a:stretch/>
        </p:blipFill>
        <p:spPr bwMode="auto">
          <a:xfrm>
            <a:off x="980926" y="2599361"/>
            <a:ext cx="10113882" cy="254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78696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grid-row-start:</a:t>
            </a:r>
          </a:p>
        </p:txBody>
      </p:sp>
      <p:sp>
        <p:nvSpPr>
          <p:cNvPr id="7" name="TextBox 6"/>
          <p:cNvSpPr txBox="1"/>
          <p:nvPr/>
        </p:nvSpPr>
        <p:spPr>
          <a:xfrm>
            <a:off x="1336285" y="2343292"/>
            <a:ext cx="9492677" cy="646331"/>
          </a:xfrm>
          <a:prstGeom prst="rect">
            <a:avLst/>
          </a:prstGeom>
          <a:noFill/>
        </p:spPr>
        <p:txBody>
          <a:bodyPr wrap="square" rtlCol="0">
            <a:spAutoFit/>
          </a:bodyPr>
          <a:lstStyle/>
          <a:p>
            <a:pPr algn="ctr"/>
            <a:r>
              <a:rPr lang="en-US" sz="3600" dirty="0"/>
              <a:t>Defines the starting row of an item. </a:t>
            </a:r>
          </a:p>
        </p:txBody>
      </p:sp>
      <p:pic>
        <p:nvPicPr>
          <p:cNvPr id="3" name="Picture 2"/>
          <p:cNvPicPr>
            <a:picLocks noChangeAspect="1"/>
          </p:cNvPicPr>
          <p:nvPr/>
        </p:nvPicPr>
        <p:blipFill>
          <a:blip r:embed="rId3"/>
          <a:stretch>
            <a:fillRect/>
          </a:stretch>
        </p:blipFill>
        <p:spPr>
          <a:xfrm>
            <a:off x="1779172" y="3494287"/>
            <a:ext cx="8606901" cy="2033209"/>
          </a:xfrm>
          <a:prstGeom prst="rect">
            <a:avLst/>
          </a:prstGeom>
        </p:spPr>
      </p:pic>
    </p:spTree>
    <p:extLst>
      <p:ext uri="{BB962C8B-B14F-4D97-AF65-F5344CB8AC3E}">
        <p14:creationId xmlns:p14="http://schemas.microsoft.com/office/powerpoint/2010/main" val="341491126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grid-row-end:</a:t>
            </a:r>
          </a:p>
        </p:txBody>
      </p:sp>
      <p:sp>
        <p:nvSpPr>
          <p:cNvPr id="7" name="TextBox 6"/>
          <p:cNvSpPr txBox="1"/>
          <p:nvPr/>
        </p:nvSpPr>
        <p:spPr>
          <a:xfrm>
            <a:off x="1336285" y="2343292"/>
            <a:ext cx="9492677" cy="646331"/>
          </a:xfrm>
          <a:prstGeom prst="rect">
            <a:avLst/>
          </a:prstGeom>
          <a:noFill/>
        </p:spPr>
        <p:txBody>
          <a:bodyPr wrap="square" rtlCol="0">
            <a:spAutoFit/>
          </a:bodyPr>
          <a:lstStyle/>
          <a:p>
            <a:pPr algn="ctr"/>
            <a:r>
              <a:rPr lang="en-US" sz="3600" dirty="0"/>
              <a:t>Defines the ending row of an item.</a:t>
            </a:r>
          </a:p>
        </p:txBody>
      </p:sp>
      <p:pic>
        <p:nvPicPr>
          <p:cNvPr id="2" name="Picture 1"/>
          <p:cNvPicPr>
            <a:picLocks noChangeAspect="1"/>
          </p:cNvPicPr>
          <p:nvPr/>
        </p:nvPicPr>
        <p:blipFill>
          <a:blip r:embed="rId3"/>
          <a:stretch>
            <a:fillRect/>
          </a:stretch>
        </p:blipFill>
        <p:spPr>
          <a:xfrm>
            <a:off x="1977238" y="3443666"/>
            <a:ext cx="8601005" cy="1909170"/>
          </a:xfrm>
          <a:prstGeom prst="rect">
            <a:avLst/>
          </a:prstGeom>
        </p:spPr>
      </p:pic>
    </p:spTree>
    <p:extLst>
      <p:ext uri="{BB962C8B-B14F-4D97-AF65-F5344CB8AC3E}">
        <p14:creationId xmlns:p14="http://schemas.microsoft.com/office/powerpoint/2010/main" val="37247949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Note:</a:t>
            </a:r>
          </a:p>
        </p:txBody>
      </p:sp>
      <p:sp>
        <p:nvSpPr>
          <p:cNvPr id="7" name="TextBox 6"/>
          <p:cNvSpPr txBox="1"/>
          <p:nvPr/>
        </p:nvSpPr>
        <p:spPr>
          <a:xfrm>
            <a:off x="1346559" y="1972638"/>
            <a:ext cx="9492677" cy="1077218"/>
          </a:xfrm>
          <a:prstGeom prst="rect">
            <a:avLst/>
          </a:prstGeom>
          <a:noFill/>
        </p:spPr>
        <p:txBody>
          <a:bodyPr wrap="square" rtlCol="0">
            <a:spAutoFit/>
          </a:bodyPr>
          <a:lstStyle/>
          <a:p>
            <a:pPr algn="ctr"/>
            <a:r>
              <a:rPr lang="en-US" sz="3200" dirty="0"/>
              <a:t>We can combine these properties to create complex grid layouts. For example:</a:t>
            </a:r>
          </a:p>
        </p:txBody>
      </p:sp>
      <p:pic>
        <p:nvPicPr>
          <p:cNvPr id="3" name="Picture 2"/>
          <p:cNvPicPr>
            <a:picLocks noChangeAspect="1"/>
          </p:cNvPicPr>
          <p:nvPr/>
        </p:nvPicPr>
        <p:blipFill>
          <a:blip r:embed="rId3"/>
          <a:stretch>
            <a:fillRect/>
          </a:stretch>
        </p:blipFill>
        <p:spPr>
          <a:xfrm>
            <a:off x="1500671" y="3294740"/>
            <a:ext cx="9608044" cy="2482978"/>
          </a:xfrm>
          <a:prstGeom prst="rect">
            <a:avLst/>
          </a:prstGeom>
        </p:spPr>
      </p:pic>
    </p:spTree>
    <p:extLst>
      <p:ext uri="{BB962C8B-B14F-4D97-AF65-F5344CB8AC3E}">
        <p14:creationId xmlns:p14="http://schemas.microsoft.com/office/powerpoint/2010/main" val="29315155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42" name="Picture 2" descr="https://lh3.googleusercontent.com/proxy/NqefFQ8nBQsft2OVHs5ISPA98wgHHG_MAIllnSsQ873fnzP_IJiKi7-wzRfEs79CzynDtJG7o-GF_YVp-5slR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794" y="381893"/>
            <a:ext cx="6492938" cy="599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781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843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IN" sz="6000" b="1" dirty="0"/>
              <a:t>Types of Applications</a:t>
            </a:r>
            <a:endParaRPr lang="en-US" sz="8800" b="1"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349965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2765" y="1294544"/>
            <a:ext cx="11477292" cy="4880250"/>
          </a:xfrm>
          <a:prstGeom prst="rect">
            <a:avLst/>
          </a:prstGeom>
        </p:spPr>
      </p:pic>
      <p:sp>
        <p:nvSpPr>
          <p:cNvPr id="5" name="TextBox 4">
            <a:extLst>
              <a:ext uri="{FF2B5EF4-FFF2-40B4-BE49-F238E27FC236}">
                <a16:creationId xmlns:a16="http://schemas.microsoft.com/office/drawing/2014/main" id="{17E62A0C-16B9-4E0C-B1DE-7A55BE410A18}"/>
              </a:ext>
            </a:extLst>
          </p:cNvPr>
          <p:cNvSpPr txBox="1"/>
          <p:nvPr/>
        </p:nvSpPr>
        <p:spPr>
          <a:xfrm>
            <a:off x="1149638" y="441788"/>
            <a:ext cx="8795746" cy="67809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b="1" dirty="0" smtClean="0">
                <a:solidFill>
                  <a:srgbClr val="FF9A00"/>
                </a:solidFill>
              </a:rPr>
              <a:t>Create this layout</a:t>
            </a:r>
            <a:endParaRPr lang="en-IN" b="1" dirty="0">
              <a:solidFill>
                <a:srgbClr val="FF9A00"/>
              </a:solidFill>
            </a:endParaRPr>
          </a:p>
        </p:txBody>
      </p:sp>
    </p:spTree>
    <p:extLst>
      <p:ext uri="{BB962C8B-B14F-4D97-AF65-F5344CB8AC3E}">
        <p14:creationId xmlns:p14="http://schemas.microsoft.com/office/powerpoint/2010/main" val="424153551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17E62A0C-16B9-4E0C-B1DE-7A55BE410A18}"/>
              </a:ext>
            </a:extLst>
          </p:cNvPr>
          <p:cNvSpPr txBox="1"/>
          <p:nvPr/>
        </p:nvSpPr>
        <p:spPr>
          <a:xfrm>
            <a:off x="1149638" y="441788"/>
            <a:ext cx="8795746" cy="67809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b="1" dirty="0" smtClean="0">
                <a:solidFill>
                  <a:srgbClr val="FF9A00"/>
                </a:solidFill>
              </a:rPr>
              <a:t>HTML</a:t>
            </a:r>
            <a:endParaRPr lang="en-IN" b="1" dirty="0">
              <a:solidFill>
                <a:srgbClr val="FF9A00"/>
              </a:solidFill>
            </a:endParaRPr>
          </a:p>
        </p:txBody>
      </p:sp>
      <p:pic>
        <p:nvPicPr>
          <p:cNvPr id="2" name="Picture 1"/>
          <p:cNvPicPr>
            <a:picLocks noChangeAspect="1"/>
          </p:cNvPicPr>
          <p:nvPr/>
        </p:nvPicPr>
        <p:blipFill>
          <a:blip r:embed="rId3"/>
          <a:stretch>
            <a:fillRect/>
          </a:stretch>
        </p:blipFill>
        <p:spPr>
          <a:xfrm>
            <a:off x="2098055" y="2109061"/>
            <a:ext cx="7847329" cy="312048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50145630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17E62A0C-16B9-4E0C-B1DE-7A55BE410A18}"/>
              </a:ext>
            </a:extLst>
          </p:cNvPr>
          <p:cNvSpPr txBox="1"/>
          <p:nvPr/>
        </p:nvSpPr>
        <p:spPr>
          <a:xfrm>
            <a:off x="1149638" y="441788"/>
            <a:ext cx="8795746" cy="67809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b="1" dirty="0" smtClean="0">
                <a:solidFill>
                  <a:srgbClr val="FF9A00"/>
                </a:solidFill>
              </a:rPr>
              <a:t>CSS</a:t>
            </a:r>
            <a:endParaRPr lang="en-IN" b="1" dirty="0">
              <a:solidFill>
                <a:srgbClr val="FF9A00"/>
              </a:solidFill>
            </a:endParaRPr>
          </a:p>
        </p:txBody>
      </p:sp>
      <p:pic>
        <p:nvPicPr>
          <p:cNvPr id="3" name="Picture 2"/>
          <p:cNvPicPr>
            <a:picLocks noChangeAspect="1"/>
          </p:cNvPicPr>
          <p:nvPr/>
        </p:nvPicPr>
        <p:blipFill>
          <a:blip r:embed="rId3"/>
          <a:stretch>
            <a:fillRect/>
          </a:stretch>
        </p:blipFill>
        <p:spPr>
          <a:xfrm>
            <a:off x="3444170" y="1845756"/>
            <a:ext cx="5200917" cy="372129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9029047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17E62A0C-16B9-4E0C-B1DE-7A55BE410A18}"/>
              </a:ext>
            </a:extLst>
          </p:cNvPr>
          <p:cNvSpPr txBox="1"/>
          <p:nvPr/>
        </p:nvSpPr>
        <p:spPr>
          <a:xfrm>
            <a:off x="1149638" y="441788"/>
            <a:ext cx="8795746" cy="67809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b="1" dirty="0" smtClean="0">
                <a:solidFill>
                  <a:srgbClr val="FF9A00"/>
                </a:solidFill>
              </a:rPr>
              <a:t>CSS</a:t>
            </a:r>
            <a:endParaRPr lang="en-IN" b="1" dirty="0">
              <a:solidFill>
                <a:srgbClr val="FF9A00"/>
              </a:solidFill>
            </a:endParaRPr>
          </a:p>
        </p:txBody>
      </p:sp>
      <p:pic>
        <p:nvPicPr>
          <p:cNvPr id="2" name="Picture 1"/>
          <p:cNvPicPr>
            <a:picLocks noChangeAspect="1"/>
          </p:cNvPicPr>
          <p:nvPr/>
        </p:nvPicPr>
        <p:blipFill>
          <a:blip r:embed="rId3"/>
          <a:stretch>
            <a:fillRect/>
          </a:stretch>
        </p:blipFill>
        <p:spPr>
          <a:xfrm>
            <a:off x="1796829" y="1857321"/>
            <a:ext cx="8598342" cy="349267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7732141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17E62A0C-16B9-4E0C-B1DE-7A55BE410A18}"/>
              </a:ext>
            </a:extLst>
          </p:cNvPr>
          <p:cNvSpPr txBox="1"/>
          <p:nvPr/>
        </p:nvSpPr>
        <p:spPr>
          <a:xfrm>
            <a:off x="1149638" y="441788"/>
            <a:ext cx="8795746" cy="67809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b="1" dirty="0" smtClean="0">
                <a:solidFill>
                  <a:srgbClr val="FF9A00"/>
                </a:solidFill>
              </a:rPr>
              <a:t>CSS</a:t>
            </a:r>
            <a:endParaRPr lang="en-IN" b="1" dirty="0">
              <a:solidFill>
                <a:srgbClr val="FF9A00"/>
              </a:solidFill>
            </a:endParaRPr>
          </a:p>
        </p:txBody>
      </p:sp>
      <p:pic>
        <p:nvPicPr>
          <p:cNvPr id="3" name="Picture 2"/>
          <p:cNvPicPr>
            <a:picLocks noChangeAspect="1"/>
          </p:cNvPicPr>
          <p:nvPr/>
        </p:nvPicPr>
        <p:blipFill>
          <a:blip r:embed="rId3"/>
          <a:stretch>
            <a:fillRect/>
          </a:stretch>
        </p:blipFill>
        <p:spPr>
          <a:xfrm>
            <a:off x="3162303" y="1399736"/>
            <a:ext cx="5435879" cy="457223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558815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5" name="TextBox 4">
            <a:extLst>
              <a:ext uri="{FF2B5EF4-FFF2-40B4-BE49-F238E27FC236}">
                <a16:creationId xmlns:a16="http://schemas.microsoft.com/office/drawing/2014/main" id="{17E62A0C-16B9-4E0C-B1DE-7A55BE410A18}"/>
              </a:ext>
            </a:extLst>
          </p:cNvPr>
          <p:cNvSpPr txBox="1"/>
          <p:nvPr/>
        </p:nvSpPr>
        <p:spPr>
          <a:xfrm>
            <a:off x="1149638" y="441788"/>
            <a:ext cx="8795746" cy="67809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b="1" dirty="0" smtClean="0">
                <a:solidFill>
                  <a:srgbClr val="FF9A00"/>
                </a:solidFill>
              </a:rPr>
              <a:t>CSS</a:t>
            </a:r>
            <a:endParaRPr lang="en-IN" b="1" dirty="0">
              <a:solidFill>
                <a:srgbClr val="FF9A00"/>
              </a:solidFill>
            </a:endParaRPr>
          </a:p>
        </p:txBody>
      </p:sp>
      <p:pic>
        <p:nvPicPr>
          <p:cNvPr id="2" name="Picture 1"/>
          <p:cNvPicPr>
            <a:picLocks noChangeAspect="1"/>
          </p:cNvPicPr>
          <p:nvPr/>
        </p:nvPicPr>
        <p:blipFill>
          <a:blip r:embed="rId3"/>
          <a:stretch>
            <a:fillRect/>
          </a:stretch>
        </p:blipFill>
        <p:spPr>
          <a:xfrm>
            <a:off x="1630643" y="2430240"/>
            <a:ext cx="9069537" cy="212121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1075496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a:t>Students Kindly Create this Grid Layout</a:t>
            </a:r>
            <a:endParaRPr sz="4000" dirty="0"/>
          </a:p>
        </p:txBody>
      </p:sp>
    </p:spTree>
    <p:extLst>
      <p:ext uri="{BB962C8B-B14F-4D97-AF65-F5344CB8AC3E}">
        <p14:creationId xmlns:p14="http://schemas.microsoft.com/office/powerpoint/2010/main" val="170362348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38" y="1304301"/>
            <a:ext cx="10935923" cy="4500598"/>
          </a:xfrm>
          <a:prstGeom prst="rect">
            <a:avLst/>
          </a:prstGeom>
        </p:spPr>
      </p:pic>
    </p:spTree>
    <p:extLst>
      <p:ext uri="{BB962C8B-B14F-4D97-AF65-F5344CB8AC3E}">
        <p14:creationId xmlns:p14="http://schemas.microsoft.com/office/powerpoint/2010/main" val="163926627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Learn Display Grid by Game</a:t>
            </a:r>
          </a:p>
        </p:txBody>
      </p:sp>
      <p:sp>
        <p:nvSpPr>
          <p:cNvPr id="7" name="TextBox 6"/>
          <p:cNvSpPr txBox="1"/>
          <p:nvPr/>
        </p:nvSpPr>
        <p:spPr>
          <a:xfrm>
            <a:off x="1305463" y="3278240"/>
            <a:ext cx="9492677" cy="1569660"/>
          </a:xfrm>
          <a:prstGeom prst="rect">
            <a:avLst/>
          </a:prstGeom>
          <a:noFill/>
        </p:spPr>
        <p:txBody>
          <a:bodyPr wrap="square" rtlCol="0">
            <a:spAutoFit/>
          </a:bodyPr>
          <a:lstStyle/>
          <a:p>
            <a:pPr algn="ctr"/>
            <a:r>
              <a:rPr lang="en-US" sz="4800" dirty="0"/>
              <a:t>Visit: </a:t>
            </a:r>
            <a:r>
              <a:rPr lang="en-US" sz="4800" dirty="0">
                <a:hlinkClick r:id="rId3"/>
              </a:rPr>
              <a:t>https://cssgridgarden.com/</a:t>
            </a:r>
            <a:endParaRPr lang="en-US" sz="4800" dirty="0"/>
          </a:p>
          <a:p>
            <a:pPr algn="ctr"/>
            <a:endParaRPr lang="en-US" sz="4800" dirty="0"/>
          </a:p>
        </p:txBody>
      </p:sp>
    </p:spTree>
    <p:extLst>
      <p:ext uri="{BB962C8B-B14F-4D97-AF65-F5344CB8AC3E}">
        <p14:creationId xmlns:p14="http://schemas.microsoft.com/office/powerpoint/2010/main" val="27923962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US" sz="4000" dirty="0"/>
              <a:t>Responsive Website using HTML and CSS</a:t>
            </a:r>
            <a:endParaRPr sz="40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5200"/>
          <a:stretch/>
        </p:blipFill>
        <p:spPr>
          <a:xfrm>
            <a:off x="2617030" y="3298004"/>
            <a:ext cx="6270115" cy="2496620"/>
          </a:xfrm>
          <a:prstGeom prst="rect">
            <a:avLst/>
          </a:prstGeom>
        </p:spPr>
      </p:pic>
    </p:spTree>
    <p:extLst>
      <p:ext uri="{BB962C8B-B14F-4D97-AF65-F5344CB8AC3E}">
        <p14:creationId xmlns:p14="http://schemas.microsoft.com/office/powerpoint/2010/main" val="18893707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992332" y="2115426"/>
            <a:ext cx="8919679" cy="27134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b="1" dirty="0"/>
              <a:t>Types of Applications</a:t>
            </a:r>
          </a:p>
          <a:p>
            <a:endParaRPr lang="en-US" b="1" dirty="0"/>
          </a:p>
          <a:p>
            <a:pPr marL="457200" indent="-457200">
              <a:buAutoNum type="arabicPeriod"/>
            </a:pPr>
            <a:r>
              <a:rPr lang="en-US" dirty="0"/>
              <a:t>Standalone Applications/Desktop applications</a:t>
            </a:r>
          </a:p>
          <a:p>
            <a:pPr marL="457200" indent="-457200">
              <a:buAutoNum type="arabicPeriod"/>
            </a:pPr>
            <a:r>
              <a:rPr lang="en-US" b="1" dirty="0"/>
              <a:t>Web applications</a:t>
            </a:r>
          </a:p>
          <a:p>
            <a:pPr marL="457200" indent="-457200">
              <a:buAutoNum type="arabicPeriod"/>
            </a:pPr>
            <a:r>
              <a:rPr lang="en-US" dirty="0"/>
              <a:t>Mobile Applications</a:t>
            </a:r>
          </a:p>
        </p:txBody>
      </p:sp>
    </p:spTree>
    <p:extLst>
      <p:ext uri="{BB962C8B-B14F-4D97-AF65-F5344CB8AC3E}">
        <p14:creationId xmlns:p14="http://schemas.microsoft.com/office/powerpoint/2010/main" val="335426681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555447" y="1418500"/>
            <a:ext cx="10999553" cy="136579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gn="ctr">
              <a:lnSpc>
                <a:spcPct val="150000"/>
              </a:lnSpc>
              <a:buClr>
                <a:srgbClr val="000000"/>
              </a:buClr>
              <a:defRPr/>
            </a:pPr>
            <a:r>
              <a:rPr lang="en-US" sz="4000" b="1" dirty="0"/>
              <a:t>Understanding </a:t>
            </a:r>
            <a:r>
              <a:rPr lang="en-US" sz="4000" b="1" dirty="0">
                <a:solidFill>
                  <a:srgbClr val="FF9A00"/>
                </a:solidFill>
              </a:rPr>
              <a:t>Media Query</a:t>
            </a:r>
            <a:endParaRPr lang="en-US" sz="4000" b="1" dirty="0">
              <a:solidFill>
                <a:srgbClr val="FF9A00"/>
              </a:solidFill>
              <a:latin typeface="Roboto Light" panose="02000000000000000000" pitchFamily="2" charset="0"/>
              <a:ea typeface="Roboto Light" panose="02000000000000000000" pitchFamily="2" charset="0"/>
            </a:endParaRPr>
          </a:p>
        </p:txBody>
      </p:sp>
      <p:pic>
        <p:nvPicPr>
          <p:cNvPr id="1026" name="Picture 2" descr="Young woman uses computer to work to reduce inf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293" y="2863745"/>
            <a:ext cx="3580507" cy="3580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84744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1141098"/>
            <a:ext cx="9492677" cy="294801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200000"/>
              </a:lnSpc>
            </a:pPr>
            <a:r>
              <a:rPr lang="en-IN" b="1" dirty="0">
                <a:solidFill>
                  <a:srgbClr val="FF9A00"/>
                </a:solidFill>
              </a:rPr>
              <a:t>What is Media Query?</a:t>
            </a:r>
          </a:p>
          <a:p>
            <a:pPr>
              <a:lnSpc>
                <a:spcPct val="200000"/>
              </a:lnSpc>
            </a:pPr>
            <a:r>
              <a:rPr lang="en-US" b="1" dirty="0"/>
              <a:t>Media Queries help you create responsive designs that adapt to different devices and screen sizes, ensuring your website looks great everywhere!</a:t>
            </a:r>
            <a:endParaRPr lang="en-IN" dirty="0"/>
          </a:p>
        </p:txBody>
      </p:sp>
      <p:pic>
        <p:nvPicPr>
          <p:cNvPr id="5" name="Picture 2" descr="Young woman uses computer to work to reduce inf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47651" y="4205330"/>
            <a:ext cx="2278295" cy="22782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5200"/>
          <a:stretch/>
        </p:blipFill>
        <p:spPr>
          <a:xfrm>
            <a:off x="4528022" y="3626778"/>
            <a:ext cx="6930496" cy="2759569"/>
          </a:xfrm>
          <a:prstGeom prst="rect">
            <a:avLst/>
          </a:prstGeom>
        </p:spPr>
      </p:pic>
    </p:spTree>
    <p:extLst>
      <p:ext uri="{BB962C8B-B14F-4D97-AF65-F5344CB8AC3E}">
        <p14:creationId xmlns:p14="http://schemas.microsoft.com/office/powerpoint/2010/main" val="44218655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04153" y="2288213"/>
            <a:ext cx="7570172" cy="3462516"/>
          </a:xfrm>
          <a:prstGeom prst="rect">
            <a:avLst/>
          </a:prstGeom>
        </p:spPr>
      </p:pic>
      <p:sp>
        <p:nvSpPr>
          <p:cNvPr id="5" name="TextBox 4">
            <a:extLst>
              <a:ext uri="{FF2B5EF4-FFF2-40B4-BE49-F238E27FC236}">
                <a16:creationId xmlns:a16="http://schemas.microsoft.com/office/drawing/2014/main" id="{17E62A0C-16B9-4E0C-B1DE-7A55BE410A18}"/>
              </a:ext>
            </a:extLst>
          </p:cNvPr>
          <p:cNvSpPr txBox="1"/>
          <p:nvPr/>
        </p:nvSpPr>
        <p:spPr>
          <a:xfrm>
            <a:off x="689462" y="922416"/>
            <a:ext cx="10999553" cy="136579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gn="ctr">
              <a:lnSpc>
                <a:spcPct val="150000"/>
              </a:lnSpc>
              <a:buClr>
                <a:srgbClr val="000000"/>
              </a:buClr>
              <a:defRPr/>
            </a:pPr>
            <a:r>
              <a:rPr lang="en-US" sz="4000" b="1" dirty="0">
                <a:solidFill>
                  <a:srgbClr val="FF9A00"/>
                </a:solidFill>
                <a:latin typeface="Roboto Light" panose="02000000000000000000" pitchFamily="2" charset="0"/>
                <a:ea typeface="Roboto Light" panose="02000000000000000000" pitchFamily="2" charset="0"/>
              </a:rPr>
              <a:t>Different Screen Sizes</a:t>
            </a:r>
          </a:p>
        </p:txBody>
      </p:sp>
    </p:spTree>
    <p:extLst>
      <p:ext uri="{BB962C8B-B14F-4D97-AF65-F5344CB8AC3E}">
        <p14:creationId xmlns:p14="http://schemas.microsoft.com/office/powerpoint/2010/main" val="278907834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852756"/>
            <a:ext cx="9492677" cy="116098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3200" b="1" dirty="0">
                <a:solidFill>
                  <a:srgbClr val="FF9A00"/>
                </a:solidFill>
              </a:rPr>
              <a:t>For Mobile Screen:</a:t>
            </a:r>
          </a:p>
        </p:txBody>
      </p:sp>
      <p:pic>
        <p:nvPicPr>
          <p:cNvPr id="2" name="Picture 1"/>
          <p:cNvPicPr>
            <a:picLocks noChangeAspect="1"/>
          </p:cNvPicPr>
          <p:nvPr/>
        </p:nvPicPr>
        <p:blipFill>
          <a:blip r:embed="rId3"/>
          <a:stretch>
            <a:fillRect/>
          </a:stretch>
        </p:blipFill>
        <p:spPr>
          <a:xfrm>
            <a:off x="2604032" y="2225792"/>
            <a:ext cx="7459277" cy="3455816"/>
          </a:xfrm>
          <a:prstGeom prst="rect">
            <a:avLst/>
          </a:prstGeom>
        </p:spPr>
      </p:pic>
    </p:spTree>
    <p:extLst>
      <p:ext uri="{BB962C8B-B14F-4D97-AF65-F5344CB8AC3E}">
        <p14:creationId xmlns:p14="http://schemas.microsoft.com/office/powerpoint/2010/main" val="308025520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852756"/>
            <a:ext cx="9492677" cy="116098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3200" b="1" dirty="0">
                <a:solidFill>
                  <a:srgbClr val="FF9A00"/>
                </a:solidFill>
              </a:rPr>
              <a:t>For Mobile Tablet:</a:t>
            </a:r>
          </a:p>
        </p:txBody>
      </p:sp>
      <p:pic>
        <p:nvPicPr>
          <p:cNvPr id="3" name="Picture 2"/>
          <p:cNvPicPr>
            <a:picLocks noChangeAspect="1"/>
          </p:cNvPicPr>
          <p:nvPr/>
        </p:nvPicPr>
        <p:blipFill>
          <a:blip r:embed="rId3"/>
          <a:stretch>
            <a:fillRect/>
          </a:stretch>
        </p:blipFill>
        <p:spPr>
          <a:xfrm>
            <a:off x="2109685" y="2197630"/>
            <a:ext cx="8219095" cy="3350413"/>
          </a:xfrm>
          <a:prstGeom prst="rect">
            <a:avLst/>
          </a:prstGeom>
        </p:spPr>
      </p:pic>
    </p:spTree>
    <p:extLst>
      <p:ext uri="{BB962C8B-B14F-4D97-AF65-F5344CB8AC3E}">
        <p14:creationId xmlns:p14="http://schemas.microsoft.com/office/powerpoint/2010/main" val="370032811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852756"/>
            <a:ext cx="9492677" cy="116098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3200" b="1" dirty="0">
                <a:solidFill>
                  <a:srgbClr val="FF9A00"/>
                </a:solidFill>
              </a:rPr>
              <a:t>For Laptop Tablet:</a:t>
            </a:r>
          </a:p>
        </p:txBody>
      </p:sp>
      <p:pic>
        <p:nvPicPr>
          <p:cNvPr id="2" name="Picture 1"/>
          <p:cNvPicPr>
            <a:picLocks noChangeAspect="1"/>
          </p:cNvPicPr>
          <p:nvPr/>
        </p:nvPicPr>
        <p:blipFill>
          <a:blip r:embed="rId3"/>
          <a:stretch>
            <a:fillRect/>
          </a:stretch>
        </p:blipFill>
        <p:spPr>
          <a:xfrm>
            <a:off x="1570670" y="2288006"/>
            <a:ext cx="9114454" cy="3260039"/>
          </a:xfrm>
          <a:prstGeom prst="rect">
            <a:avLst/>
          </a:prstGeom>
        </p:spPr>
      </p:pic>
    </p:spTree>
    <p:extLst>
      <p:ext uri="{BB962C8B-B14F-4D97-AF65-F5344CB8AC3E}">
        <p14:creationId xmlns:p14="http://schemas.microsoft.com/office/powerpoint/2010/main" val="145357285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852756"/>
            <a:ext cx="9492677" cy="116098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3200" b="1" dirty="0">
                <a:solidFill>
                  <a:srgbClr val="FF9A00"/>
                </a:solidFill>
              </a:rPr>
              <a:t>For Laptop Tablet:</a:t>
            </a:r>
          </a:p>
        </p:txBody>
      </p:sp>
      <p:pic>
        <p:nvPicPr>
          <p:cNvPr id="3" name="Picture 2"/>
          <p:cNvPicPr>
            <a:picLocks noChangeAspect="1"/>
          </p:cNvPicPr>
          <p:nvPr/>
        </p:nvPicPr>
        <p:blipFill>
          <a:blip r:embed="rId3"/>
          <a:stretch>
            <a:fillRect/>
          </a:stretch>
        </p:blipFill>
        <p:spPr>
          <a:xfrm>
            <a:off x="2209588" y="2186970"/>
            <a:ext cx="7608792" cy="3840118"/>
          </a:xfrm>
          <a:prstGeom prst="rect">
            <a:avLst/>
          </a:prstGeom>
        </p:spPr>
      </p:pic>
    </p:spTree>
    <p:extLst>
      <p:ext uri="{BB962C8B-B14F-4D97-AF65-F5344CB8AC3E}">
        <p14:creationId xmlns:p14="http://schemas.microsoft.com/office/powerpoint/2010/main" val="361402671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852756"/>
            <a:ext cx="9492677" cy="116098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US" sz="3200" b="1" dirty="0">
                <a:solidFill>
                  <a:srgbClr val="FF9A00"/>
                </a:solidFill>
              </a:rPr>
              <a:t>Linking Different Screen CSS With HTML</a:t>
            </a:r>
            <a:endParaRPr lang="en-IN" sz="3200" b="1" dirty="0">
              <a:solidFill>
                <a:srgbClr val="FF9A00"/>
              </a:solidFill>
            </a:endParaRPr>
          </a:p>
        </p:txBody>
      </p:sp>
      <p:pic>
        <p:nvPicPr>
          <p:cNvPr id="2" name="Picture 1"/>
          <p:cNvPicPr>
            <a:picLocks noChangeAspect="1"/>
          </p:cNvPicPr>
          <p:nvPr/>
        </p:nvPicPr>
        <p:blipFill>
          <a:blip r:embed="rId3"/>
          <a:stretch>
            <a:fillRect/>
          </a:stretch>
        </p:blipFill>
        <p:spPr>
          <a:xfrm>
            <a:off x="1112394" y="2088774"/>
            <a:ext cx="9747797" cy="3921608"/>
          </a:xfrm>
          <a:prstGeom prst="rect">
            <a:avLst/>
          </a:prstGeom>
        </p:spPr>
      </p:pic>
    </p:spTree>
    <p:extLst>
      <p:ext uri="{BB962C8B-B14F-4D97-AF65-F5344CB8AC3E}">
        <p14:creationId xmlns:p14="http://schemas.microsoft.com/office/powerpoint/2010/main" val="353678678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1141098"/>
            <a:ext cx="9492677" cy="470489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200000"/>
              </a:lnSpc>
            </a:pPr>
            <a:r>
              <a:rPr lang="en-IN" b="1" dirty="0">
                <a:solidFill>
                  <a:srgbClr val="FF9A00"/>
                </a:solidFill>
              </a:rPr>
              <a:t>Understanding Units</a:t>
            </a:r>
          </a:p>
          <a:p>
            <a:pPr marL="342900" indent="-342900">
              <a:lnSpc>
                <a:spcPct val="200000"/>
              </a:lnSpc>
              <a:buFont typeface="Wingdings" panose="05000000000000000000" pitchFamily="2" charset="2"/>
              <a:buChar char="q"/>
            </a:pPr>
            <a:r>
              <a:rPr lang="en-IN" b="1" dirty="0" err="1"/>
              <a:t>px</a:t>
            </a:r>
            <a:r>
              <a:rPr lang="en-IN" dirty="0"/>
              <a:t>: Pixels (Fixed size).</a:t>
            </a:r>
          </a:p>
          <a:p>
            <a:pPr marL="342900" indent="-342900">
              <a:lnSpc>
                <a:spcPct val="200000"/>
              </a:lnSpc>
              <a:buFont typeface="Wingdings" panose="05000000000000000000" pitchFamily="2" charset="2"/>
              <a:buChar char="q"/>
            </a:pPr>
            <a:r>
              <a:rPr lang="en-IN" b="1" dirty="0"/>
              <a:t>%</a:t>
            </a:r>
            <a:r>
              <a:rPr lang="en-IN" dirty="0"/>
              <a:t>: Percentage (Relative to parent).</a:t>
            </a:r>
          </a:p>
          <a:p>
            <a:pPr marL="342900" indent="-342900">
              <a:lnSpc>
                <a:spcPct val="200000"/>
              </a:lnSpc>
              <a:buFont typeface="Wingdings" panose="05000000000000000000" pitchFamily="2" charset="2"/>
              <a:buChar char="q"/>
            </a:pPr>
            <a:r>
              <a:rPr lang="en-IN" b="1" dirty="0" err="1"/>
              <a:t>vw</a:t>
            </a:r>
            <a:r>
              <a:rPr lang="en-IN" b="1" dirty="0"/>
              <a:t>, </a:t>
            </a:r>
            <a:r>
              <a:rPr lang="en-IN" b="1" dirty="0" err="1"/>
              <a:t>vh</a:t>
            </a:r>
            <a:r>
              <a:rPr lang="en-IN" dirty="0"/>
              <a:t>: Viewport width and height (% of viewport).</a:t>
            </a:r>
          </a:p>
          <a:p>
            <a:pPr marL="342900" indent="-342900">
              <a:lnSpc>
                <a:spcPct val="200000"/>
              </a:lnSpc>
              <a:buFont typeface="Wingdings" panose="05000000000000000000" pitchFamily="2" charset="2"/>
              <a:buChar char="q"/>
            </a:pPr>
            <a:r>
              <a:rPr lang="en-IN" b="1" dirty="0" err="1"/>
              <a:t>em</a:t>
            </a:r>
            <a:r>
              <a:rPr lang="en-IN" b="1" dirty="0"/>
              <a:t>, rem</a:t>
            </a:r>
            <a:r>
              <a:rPr lang="en-IN" dirty="0"/>
              <a:t>: Relative to font-size (</a:t>
            </a:r>
            <a:r>
              <a:rPr lang="en-IN" dirty="0" err="1"/>
              <a:t>em</a:t>
            </a:r>
            <a:r>
              <a:rPr lang="en-IN" dirty="0"/>
              <a:t>: element, rem: root element)</a:t>
            </a:r>
          </a:p>
        </p:txBody>
      </p:sp>
    </p:spTree>
    <p:extLst>
      <p:ext uri="{BB962C8B-B14F-4D97-AF65-F5344CB8AC3E}">
        <p14:creationId xmlns:p14="http://schemas.microsoft.com/office/powerpoint/2010/main" val="393227763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202722" y="719859"/>
            <a:ext cx="9492677" cy="8726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b="1" dirty="0">
                <a:solidFill>
                  <a:srgbClr val="FF9A00"/>
                </a:solidFill>
              </a:rPr>
              <a:t>Understanding Units</a:t>
            </a:r>
          </a:p>
          <a:p>
            <a:pPr>
              <a:lnSpc>
                <a:spcPct val="200000"/>
              </a:lnSpc>
            </a:pPr>
            <a:endParaRPr lang="en-US" b="1" dirty="0">
              <a:solidFill>
                <a:srgbClr val="FF9A00"/>
              </a:solidFill>
            </a:endParaRPr>
          </a:p>
          <a:p>
            <a:pPr>
              <a:lnSpc>
                <a:spcPct val="200000"/>
              </a:lnSpc>
            </a:pPr>
            <a:endParaRPr lang="en-IN" b="1" dirty="0">
              <a:solidFill>
                <a:srgbClr val="FF9A00"/>
              </a:solidFill>
            </a:endParaRPr>
          </a:p>
        </p:txBody>
      </p:sp>
      <p:pic>
        <p:nvPicPr>
          <p:cNvPr id="2050" name="Picture 2" descr="A deep study on CSS Uni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283" y="1592495"/>
            <a:ext cx="8148228" cy="452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0022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461082" y="2548131"/>
            <a:ext cx="9583636" cy="27134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en-US" dirty="0"/>
              <a:t>An application executed individually or independently is called standalone or desktop application. </a:t>
            </a:r>
          </a:p>
          <a:p>
            <a:pPr>
              <a:lnSpc>
                <a:spcPct val="150000"/>
              </a:lnSpc>
            </a:pPr>
            <a:r>
              <a:rPr lang="en-US" dirty="0"/>
              <a:t>These applications installed in system and run from same system.</a:t>
            </a:r>
          </a:p>
          <a:p>
            <a:pPr>
              <a:lnSpc>
                <a:spcPct val="150000"/>
              </a:lnSpc>
            </a:pPr>
            <a:r>
              <a:rPr lang="en-US" dirty="0"/>
              <a:t>Example: Calculator, MS-Paint, MS-Word, MS-Excel.</a:t>
            </a:r>
            <a:endParaRPr lang="en-US" sz="44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Standalone or Desktop application</a:t>
            </a:r>
          </a:p>
        </p:txBody>
      </p:sp>
    </p:spTree>
    <p:extLst>
      <p:ext uri="{BB962C8B-B14F-4D97-AF65-F5344CB8AC3E}">
        <p14:creationId xmlns:p14="http://schemas.microsoft.com/office/powerpoint/2010/main" val="48671244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smtClean="0"/>
              <a:t>CSS Animation</a:t>
            </a:r>
            <a:endParaRPr sz="4000" dirty="0"/>
          </a:p>
        </p:txBody>
      </p:sp>
    </p:spTree>
    <p:extLst>
      <p:ext uri="{BB962C8B-B14F-4D97-AF65-F5344CB8AC3E}">
        <p14:creationId xmlns:p14="http://schemas.microsoft.com/office/powerpoint/2010/main" val="52117106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78219" y="2026373"/>
            <a:ext cx="7813470" cy="1518211"/>
          </a:xfrm>
          <a:prstGeom prst="rect">
            <a:avLst/>
          </a:prstGeom>
        </p:spPr>
      </p:pic>
    </p:spTree>
    <p:extLst>
      <p:ext uri="{BB962C8B-B14F-4D97-AF65-F5344CB8AC3E}">
        <p14:creationId xmlns:p14="http://schemas.microsoft.com/office/powerpoint/2010/main" val="42910811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409821" y="2225755"/>
            <a:ext cx="4100590" cy="3312016"/>
          </a:xfrm>
          <a:prstGeom prst="rect">
            <a:avLst/>
          </a:prstGeom>
        </p:spPr>
      </p:pic>
      <p:sp>
        <p:nvSpPr>
          <p:cNvPr id="5" name="Rectangle 4"/>
          <p:cNvSpPr/>
          <p:nvPr/>
        </p:nvSpPr>
        <p:spPr>
          <a:xfrm>
            <a:off x="830996" y="650312"/>
            <a:ext cx="5323223" cy="820417"/>
          </a:xfrm>
          <a:prstGeom prst="rect">
            <a:avLst/>
          </a:prstGeom>
        </p:spPr>
        <p:txBody>
          <a:bodyPr wrap="square">
            <a:spAutoFit/>
          </a:bodyPr>
          <a:lstStyle/>
          <a:p>
            <a:pPr>
              <a:lnSpc>
                <a:spcPct val="200000"/>
              </a:lnSpc>
            </a:pPr>
            <a:r>
              <a:rPr lang="en-IN" sz="2800" b="1" dirty="0" smtClean="0">
                <a:solidFill>
                  <a:srgbClr val="FF9A00"/>
                </a:solidFill>
              </a:rPr>
              <a:t>CSS animation properties:</a:t>
            </a:r>
            <a:endParaRPr lang="en-IN" sz="2800" b="1" dirty="0">
              <a:solidFill>
                <a:srgbClr val="FF9A00"/>
              </a:solidFill>
            </a:endParaRPr>
          </a:p>
        </p:txBody>
      </p:sp>
    </p:spTree>
    <p:extLst>
      <p:ext uri="{BB962C8B-B14F-4D97-AF65-F5344CB8AC3E}">
        <p14:creationId xmlns:p14="http://schemas.microsoft.com/office/powerpoint/2010/main" val="284795497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55432" y="2365293"/>
            <a:ext cx="4957066" cy="2309448"/>
          </a:xfrm>
          <a:prstGeom prst="rect">
            <a:avLst/>
          </a:prstGeom>
        </p:spPr>
      </p:pic>
    </p:spTree>
    <p:extLst>
      <p:ext uri="{BB962C8B-B14F-4D97-AF65-F5344CB8AC3E}">
        <p14:creationId xmlns:p14="http://schemas.microsoft.com/office/powerpoint/2010/main" val="298654142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66581" y="2432307"/>
            <a:ext cx="4590253" cy="1780098"/>
          </a:xfrm>
          <a:prstGeom prst="rect">
            <a:avLst/>
          </a:prstGeom>
        </p:spPr>
      </p:pic>
    </p:spTree>
    <p:extLst>
      <p:ext uri="{BB962C8B-B14F-4D97-AF65-F5344CB8AC3E}">
        <p14:creationId xmlns:p14="http://schemas.microsoft.com/office/powerpoint/2010/main" val="125770964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83728" y="2049970"/>
            <a:ext cx="5718109" cy="2532305"/>
          </a:xfrm>
          <a:prstGeom prst="rect">
            <a:avLst/>
          </a:prstGeom>
        </p:spPr>
      </p:pic>
      <p:sp>
        <p:nvSpPr>
          <p:cNvPr id="5" name="Rectangle 4"/>
          <p:cNvSpPr/>
          <p:nvPr/>
        </p:nvSpPr>
        <p:spPr>
          <a:xfrm>
            <a:off x="830996" y="650312"/>
            <a:ext cx="5323223" cy="820417"/>
          </a:xfrm>
          <a:prstGeom prst="rect">
            <a:avLst/>
          </a:prstGeom>
        </p:spPr>
        <p:txBody>
          <a:bodyPr wrap="square">
            <a:spAutoFit/>
          </a:bodyPr>
          <a:lstStyle/>
          <a:p>
            <a:pPr>
              <a:lnSpc>
                <a:spcPct val="200000"/>
              </a:lnSpc>
            </a:pPr>
            <a:r>
              <a:rPr lang="en-IN" sz="2800" b="1" dirty="0" smtClean="0">
                <a:solidFill>
                  <a:srgbClr val="FF9A00"/>
                </a:solidFill>
              </a:rPr>
              <a:t>Another example</a:t>
            </a:r>
            <a:endParaRPr lang="en-IN" sz="2800" b="1" dirty="0">
              <a:solidFill>
                <a:srgbClr val="FF9A00"/>
              </a:solidFill>
            </a:endParaRPr>
          </a:p>
        </p:txBody>
      </p:sp>
    </p:spTree>
    <p:extLst>
      <p:ext uri="{BB962C8B-B14F-4D97-AF65-F5344CB8AC3E}">
        <p14:creationId xmlns:p14="http://schemas.microsoft.com/office/powerpoint/2010/main" val="236987891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25034" y="2203694"/>
            <a:ext cx="5964015" cy="2584063"/>
          </a:xfrm>
          <a:prstGeom prst="rect">
            <a:avLst/>
          </a:prstGeom>
        </p:spPr>
      </p:pic>
    </p:spTree>
    <p:extLst>
      <p:ext uri="{BB962C8B-B14F-4D97-AF65-F5344CB8AC3E}">
        <p14:creationId xmlns:p14="http://schemas.microsoft.com/office/powerpoint/2010/main" val="393797322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82050" y="2352981"/>
            <a:ext cx="6074095" cy="3061500"/>
          </a:xfrm>
          <a:prstGeom prst="rect">
            <a:avLst/>
          </a:prstGeom>
        </p:spPr>
      </p:pic>
      <p:sp>
        <p:nvSpPr>
          <p:cNvPr id="5" name="Rectangle 4"/>
          <p:cNvSpPr/>
          <p:nvPr/>
        </p:nvSpPr>
        <p:spPr>
          <a:xfrm>
            <a:off x="830996" y="650312"/>
            <a:ext cx="5323223" cy="820417"/>
          </a:xfrm>
          <a:prstGeom prst="rect">
            <a:avLst/>
          </a:prstGeom>
        </p:spPr>
        <p:txBody>
          <a:bodyPr wrap="square">
            <a:spAutoFit/>
          </a:bodyPr>
          <a:lstStyle/>
          <a:p>
            <a:pPr>
              <a:lnSpc>
                <a:spcPct val="200000"/>
              </a:lnSpc>
            </a:pPr>
            <a:r>
              <a:rPr lang="en-IN" sz="2800" b="1" dirty="0" smtClean="0">
                <a:solidFill>
                  <a:srgbClr val="FF9A00"/>
                </a:solidFill>
              </a:rPr>
              <a:t>Another example</a:t>
            </a:r>
            <a:endParaRPr lang="en-IN" sz="2800" b="1" dirty="0">
              <a:solidFill>
                <a:srgbClr val="FF9A00"/>
              </a:solidFill>
            </a:endParaRPr>
          </a:p>
        </p:txBody>
      </p:sp>
    </p:spTree>
    <p:extLst>
      <p:ext uri="{BB962C8B-B14F-4D97-AF65-F5344CB8AC3E}">
        <p14:creationId xmlns:p14="http://schemas.microsoft.com/office/powerpoint/2010/main" val="3034589444"/>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37374" y="2199277"/>
            <a:ext cx="6922384" cy="2629576"/>
          </a:xfrm>
          <a:prstGeom prst="rect">
            <a:avLst/>
          </a:prstGeom>
        </p:spPr>
      </p:pic>
    </p:spTree>
    <p:extLst>
      <p:ext uri="{BB962C8B-B14F-4D97-AF65-F5344CB8AC3E}">
        <p14:creationId xmlns:p14="http://schemas.microsoft.com/office/powerpoint/2010/main" val="175692071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33903" y="2156482"/>
            <a:ext cx="4980587" cy="2877856"/>
          </a:xfrm>
          <a:prstGeom prst="rect">
            <a:avLst/>
          </a:prstGeom>
        </p:spPr>
      </p:pic>
      <p:sp>
        <p:nvSpPr>
          <p:cNvPr id="4" name="Rectangle 3"/>
          <p:cNvSpPr/>
          <p:nvPr/>
        </p:nvSpPr>
        <p:spPr>
          <a:xfrm>
            <a:off x="687158" y="711957"/>
            <a:ext cx="5323223" cy="820417"/>
          </a:xfrm>
          <a:prstGeom prst="rect">
            <a:avLst/>
          </a:prstGeom>
        </p:spPr>
        <p:txBody>
          <a:bodyPr wrap="square">
            <a:spAutoFit/>
          </a:bodyPr>
          <a:lstStyle/>
          <a:p>
            <a:pPr>
              <a:lnSpc>
                <a:spcPct val="200000"/>
              </a:lnSpc>
            </a:pPr>
            <a:r>
              <a:rPr lang="en-IN" sz="2800" b="1" dirty="0" smtClean="0">
                <a:solidFill>
                  <a:srgbClr val="FF9A00"/>
                </a:solidFill>
              </a:rPr>
              <a:t>Another example</a:t>
            </a:r>
            <a:endParaRPr lang="en-IN" sz="2800" b="1" dirty="0">
              <a:solidFill>
                <a:srgbClr val="FF9A00"/>
              </a:solidFill>
            </a:endParaRPr>
          </a:p>
        </p:txBody>
      </p:sp>
    </p:spTree>
    <p:extLst>
      <p:ext uri="{BB962C8B-B14F-4D97-AF65-F5344CB8AC3E}">
        <p14:creationId xmlns:p14="http://schemas.microsoft.com/office/powerpoint/2010/main" val="1878920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461082" y="2548131"/>
            <a:ext cx="9583636" cy="27134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en-US" dirty="0"/>
              <a:t>An application whose resources are accessed from browser are called web applications.</a:t>
            </a:r>
          </a:p>
          <a:p>
            <a:pPr>
              <a:lnSpc>
                <a:spcPct val="150000"/>
              </a:lnSpc>
            </a:pPr>
            <a:r>
              <a:rPr lang="en-US" dirty="0"/>
              <a:t>Example: gmail.com, facebook.com, &amp; amazon.com etc.</a:t>
            </a:r>
            <a:endParaRPr lang="en-US" sz="44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Web Application</a:t>
            </a:r>
          </a:p>
        </p:txBody>
      </p:sp>
    </p:spTree>
    <p:extLst>
      <p:ext uri="{BB962C8B-B14F-4D97-AF65-F5344CB8AC3E}">
        <p14:creationId xmlns:p14="http://schemas.microsoft.com/office/powerpoint/2010/main" val="121945701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90637" y="2318595"/>
            <a:ext cx="7527164" cy="2253405"/>
          </a:xfrm>
          <a:prstGeom prst="rect">
            <a:avLst/>
          </a:prstGeom>
        </p:spPr>
      </p:pic>
    </p:spTree>
    <p:extLst>
      <p:ext uri="{BB962C8B-B14F-4D97-AF65-F5344CB8AC3E}">
        <p14:creationId xmlns:p14="http://schemas.microsoft.com/office/powerpoint/2010/main" val="381408000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a:t>Bouncing Ball Animation</a:t>
            </a:r>
            <a:endParaRPr sz="4000" dirty="0"/>
          </a:p>
        </p:txBody>
      </p:sp>
    </p:spTree>
    <p:extLst>
      <p:ext uri="{BB962C8B-B14F-4D97-AF65-F5344CB8AC3E}">
        <p14:creationId xmlns:p14="http://schemas.microsoft.com/office/powerpoint/2010/main" val="300109056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72628" y="2555803"/>
            <a:ext cx="5178927" cy="200592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69210564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165519" y="1225202"/>
            <a:ext cx="5394433" cy="446668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3880746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51107" y="1835067"/>
            <a:ext cx="6577670" cy="342530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9991224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86018" y="1410136"/>
            <a:ext cx="6806107" cy="443585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13788330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7042" y="2814876"/>
            <a:ext cx="9588993" cy="1104957"/>
          </a:xfrm>
          <a:prstGeom prst="rect">
            <a:avLst/>
          </a:prstGeom>
          <a:ln w="228600" cap="sq" cmpd="thickThin">
            <a:solidFill>
              <a:srgbClr val="000000"/>
            </a:solidFill>
            <a:prstDash val="solid"/>
            <a:miter lim="800000"/>
          </a:ln>
          <a:effectLst>
            <a:innerShdw blurRad="76200">
              <a:srgbClr val="000000"/>
            </a:innerShdw>
          </a:effectLst>
        </p:spPr>
      </p:pic>
      <p:sp>
        <p:nvSpPr>
          <p:cNvPr id="5" name="Rectangle 4"/>
          <p:cNvSpPr/>
          <p:nvPr/>
        </p:nvSpPr>
        <p:spPr>
          <a:xfrm>
            <a:off x="687158" y="711957"/>
            <a:ext cx="5323223" cy="820417"/>
          </a:xfrm>
          <a:prstGeom prst="rect">
            <a:avLst/>
          </a:prstGeom>
        </p:spPr>
        <p:txBody>
          <a:bodyPr wrap="square">
            <a:spAutoFit/>
          </a:bodyPr>
          <a:lstStyle/>
          <a:p>
            <a:pPr>
              <a:lnSpc>
                <a:spcPct val="200000"/>
              </a:lnSpc>
            </a:pPr>
            <a:r>
              <a:rPr lang="en-IN" sz="2800" b="1" dirty="0" smtClean="0">
                <a:solidFill>
                  <a:srgbClr val="FF9A00"/>
                </a:solidFill>
              </a:rPr>
              <a:t>Note:</a:t>
            </a:r>
            <a:endParaRPr lang="en-IN" sz="2800" b="1" dirty="0">
              <a:solidFill>
                <a:srgbClr val="FF9A00"/>
              </a:solidFill>
            </a:endParaRPr>
          </a:p>
        </p:txBody>
      </p:sp>
    </p:spTree>
    <p:extLst>
      <p:ext uri="{BB962C8B-B14F-4D97-AF65-F5344CB8AC3E}">
        <p14:creationId xmlns:p14="http://schemas.microsoft.com/office/powerpoint/2010/main" val="1583031049"/>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smtClean="0"/>
              <a:t>JQuery</a:t>
            </a:r>
            <a:endParaRPr sz="4000" dirty="0"/>
          </a:p>
        </p:txBody>
      </p:sp>
    </p:spTree>
    <p:extLst>
      <p:ext uri="{BB962C8B-B14F-4D97-AF65-F5344CB8AC3E}">
        <p14:creationId xmlns:p14="http://schemas.microsoft.com/office/powerpoint/2010/main" val="192738417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98384" y="1349936"/>
            <a:ext cx="8218173" cy="452688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5832086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5547" y="1971623"/>
            <a:ext cx="11547647" cy="3006206"/>
          </a:xfrm>
          <a:prstGeom prst="rect">
            <a:avLst/>
          </a:prstGeom>
        </p:spPr>
      </p:pic>
    </p:spTree>
    <p:extLst>
      <p:ext uri="{BB962C8B-B14F-4D97-AF65-F5344CB8AC3E}">
        <p14:creationId xmlns:p14="http://schemas.microsoft.com/office/powerpoint/2010/main" val="3223386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461082" y="2548131"/>
            <a:ext cx="9583636" cy="27134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en-US" dirty="0"/>
              <a:t>An application which runs inside module and does not uses any other resources is called mobile applications.</a:t>
            </a:r>
          </a:p>
          <a:p>
            <a:pPr>
              <a:lnSpc>
                <a:spcPct val="150000"/>
              </a:lnSpc>
            </a:pPr>
            <a:r>
              <a:rPr lang="en-US" dirty="0"/>
              <a:t>Example: calculator, clock, contacts, calendar…</a:t>
            </a:r>
          </a:p>
        </p:txBody>
      </p:sp>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Mobile Applications</a:t>
            </a:r>
          </a:p>
        </p:txBody>
      </p:sp>
    </p:spTree>
    <p:extLst>
      <p:ext uri="{BB962C8B-B14F-4D97-AF65-F5344CB8AC3E}">
        <p14:creationId xmlns:p14="http://schemas.microsoft.com/office/powerpoint/2010/main" val="132764953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53615" y="2618762"/>
            <a:ext cx="6812768" cy="2715796"/>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p:cNvPicPr>
            <a:picLocks noChangeAspect="1"/>
          </p:cNvPicPr>
          <p:nvPr/>
        </p:nvPicPr>
        <p:blipFill>
          <a:blip r:embed="rId4"/>
          <a:stretch>
            <a:fillRect/>
          </a:stretch>
        </p:blipFill>
        <p:spPr>
          <a:xfrm>
            <a:off x="1247351" y="876869"/>
            <a:ext cx="7661266" cy="1207111"/>
          </a:xfrm>
          <a:prstGeom prst="rect">
            <a:avLst/>
          </a:prstGeom>
        </p:spPr>
      </p:pic>
    </p:spTree>
    <p:extLst>
      <p:ext uri="{BB962C8B-B14F-4D97-AF65-F5344CB8AC3E}">
        <p14:creationId xmlns:p14="http://schemas.microsoft.com/office/powerpoint/2010/main" val="3839721129"/>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1599" y="1822314"/>
            <a:ext cx="10583307" cy="3438055"/>
          </a:xfrm>
          <a:prstGeom prst="rect">
            <a:avLst/>
          </a:prstGeom>
        </p:spPr>
      </p:pic>
    </p:spTree>
    <p:extLst>
      <p:ext uri="{BB962C8B-B14F-4D97-AF65-F5344CB8AC3E}">
        <p14:creationId xmlns:p14="http://schemas.microsoft.com/office/powerpoint/2010/main" val="286707375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63435" y="2843273"/>
            <a:ext cx="6833954" cy="2560934"/>
          </a:xfrm>
          <a:prstGeom prst="rect">
            <a:avLst/>
          </a:prstGeom>
        </p:spPr>
      </p:pic>
      <p:pic>
        <p:nvPicPr>
          <p:cNvPr id="4" name="Picture 3"/>
          <p:cNvPicPr>
            <a:picLocks noChangeAspect="1"/>
          </p:cNvPicPr>
          <p:nvPr/>
        </p:nvPicPr>
        <p:blipFill>
          <a:blip r:embed="rId4"/>
          <a:stretch>
            <a:fillRect/>
          </a:stretch>
        </p:blipFill>
        <p:spPr>
          <a:xfrm>
            <a:off x="709412" y="1133811"/>
            <a:ext cx="10220843" cy="1383357"/>
          </a:xfrm>
          <a:prstGeom prst="rect">
            <a:avLst/>
          </a:prstGeom>
        </p:spPr>
      </p:pic>
    </p:spTree>
    <p:extLst>
      <p:ext uri="{BB962C8B-B14F-4D97-AF65-F5344CB8AC3E}">
        <p14:creationId xmlns:p14="http://schemas.microsoft.com/office/powerpoint/2010/main" val="237086214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8460" y="2029240"/>
            <a:ext cx="9971785" cy="2388647"/>
          </a:xfrm>
          <a:prstGeom prst="rect">
            <a:avLst/>
          </a:prstGeom>
        </p:spPr>
      </p:pic>
    </p:spTree>
    <p:extLst>
      <p:ext uri="{BB962C8B-B14F-4D97-AF65-F5344CB8AC3E}">
        <p14:creationId xmlns:p14="http://schemas.microsoft.com/office/powerpoint/2010/main" val="183056315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78196" y="2997385"/>
            <a:ext cx="6518444" cy="2427370"/>
          </a:xfrm>
          <a:prstGeom prst="rect">
            <a:avLst/>
          </a:prstGeom>
        </p:spPr>
      </p:pic>
      <p:pic>
        <p:nvPicPr>
          <p:cNvPr id="4" name="Picture 3"/>
          <p:cNvPicPr>
            <a:picLocks noChangeAspect="1"/>
          </p:cNvPicPr>
          <p:nvPr/>
        </p:nvPicPr>
        <p:blipFill>
          <a:blip r:embed="rId4"/>
          <a:stretch>
            <a:fillRect/>
          </a:stretch>
        </p:blipFill>
        <p:spPr>
          <a:xfrm>
            <a:off x="791725" y="1072167"/>
            <a:ext cx="11091386" cy="1414180"/>
          </a:xfrm>
          <a:prstGeom prst="rect">
            <a:avLst/>
          </a:prstGeom>
        </p:spPr>
      </p:pic>
    </p:spTree>
    <p:extLst>
      <p:ext uri="{BB962C8B-B14F-4D97-AF65-F5344CB8AC3E}">
        <p14:creationId xmlns:p14="http://schemas.microsoft.com/office/powerpoint/2010/main" val="105113751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39740" y="1310463"/>
            <a:ext cx="10579759" cy="3795792"/>
          </a:xfrm>
          <a:prstGeom prst="rect">
            <a:avLst/>
          </a:prstGeom>
        </p:spPr>
      </p:pic>
    </p:spTree>
    <p:extLst>
      <p:ext uri="{BB962C8B-B14F-4D97-AF65-F5344CB8AC3E}">
        <p14:creationId xmlns:p14="http://schemas.microsoft.com/office/powerpoint/2010/main" val="72343928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smtClean="0"/>
              <a:t>Different Types of Events</a:t>
            </a:r>
            <a:endParaRPr sz="4000" dirty="0"/>
          </a:p>
        </p:txBody>
      </p:sp>
    </p:spTree>
    <p:extLst>
      <p:ext uri="{BB962C8B-B14F-4D97-AF65-F5344CB8AC3E}">
        <p14:creationId xmlns:p14="http://schemas.microsoft.com/office/powerpoint/2010/main" val="197022857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25339" y="1916640"/>
            <a:ext cx="10910090" cy="341564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8772407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45130" y="1362663"/>
            <a:ext cx="9148866" cy="4092914"/>
          </a:xfrm>
          <a:prstGeom prst="rect">
            <a:avLst/>
          </a:prstGeom>
        </p:spPr>
      </p:pic>
    </p:spTree>
    <p:extLst>
      <p:ext uri="{BB962C8B-B14F-4D97-AF65-F5344CB8AC3E}">
        <p14:creationId xmlns:p14="http://schemas.microsoft.com/office/powerpoint/2010/main" val="69350853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smtClean="0"/>
              <a:t>JQuery Effects</a:t>
            </a:r>
            <a:endParaRPr sz="4000" dirty="0"/>
          </a:p>
        </p:txBody>
      </p:sp>
    </p:spTree>
    <p:extLst>
      <p:ext uri="{BB962C8B-B14F-4D97-AF65-F5344CB8AC3E}">
        <p14:creationId xmlns:p14="http://schemas.microsoft.com/office/powerpoint/2010/main" val="31709490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232898" y="2403102"/>
            <a:ext cx="9627741" cy="194286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Software required for developing web application or web site</a:t>
            </a:r>
            <a:endParaRPr lang="en-IN" sz="6000" b="1" dirty="0"/>
          </a:p>
        </p:txBody>
      </p:sp>
    </p:spTree>
    <p:extLst>
      <p:ext uri="{BB962C8B-B14F-4D97-AF65-F5344CB8AC3E}">
        <p14:creationId xmlns:p14="http://schemas.microsoft.com/office/powerpoint/2010/main" val="9898799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375548" y="935975"/>
            <a:ext cx="7037910" cy="4714812"/>
          </a:xfrm>
          <a:prstGeom prst="rect">
            <a:avLst/>
          </a:prstGeom>
        </p:spPr>
      </p:pic>
    </p:spTree>
    <p:extLst>
      <p:ext uri="{BB962C8B-B14F-4D97-AF65-F5344CB8AC3E}">
        <p14:creationId xmlns:p14="http://schemas.microsoft.com/office/powerpoint/2010/main" val="827200479"/>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11925" y="2239397"/>
            <a:ext cx="10280534" cy="2538087"/>
          </a:xfrm>
          <a:prstGeom prst="rect">
            <a:avLst/>
          </a:prstGeom>
        </p:spPr>
      </p:pic>
    </p:spTree>
    <p:extLst>
      <p:ext uri="{BB962C8B-B14F-4D97-AF65-F5344CB8AC3E}">
        <p14:creationId xmlns:p14="http://schemas.microsoft.com/office/powerpoint/2010/main" val="330474471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557433" y="1993799"/>
            <a:ext cx="6578207" cy="3256295"/>
          </a:xfrm>
          <a:prstGeom prst="rect">
            <a:avLst/>
          </a:prstGeom>
        </p:spPr>
      </p:pic>
    </p:spTree>
    <p:extLst>
      <p:ext uri="{BB962C8B-B14F-4D97-AF65-F5344CB8AC3E}">
        <p14:creationId xmlns:p14="http://schemas.microsoft.com/office/powerpoint/2010/main" val="77473890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53201" y="2116386"/>
            <a:ext cx="9832459" cy="2270678"/>
          </a:xfrm>
          <a:prstGeom prst="rect">
            <a:avLst/>
          </a:prstGeom>
        </p:spPr>
      </p:pic>
      <p:sp>
        <p:nvSpPr>
          <p:cNvPr id="4" name="TextBox 3">
            <a:extLst>
              <a:ext uri="{FF2B5EF4-FFF2-40B4-BE49-F238E27FC236}">
                <a16:creationId xmlns:a16="http://schemas.microsoft.com/office/drawing/2014/main" id="{17E62A0C-16B9-4E0C-B1DE-7A55BE410A18}"/>
              </a:ext>
            </a:extLst>
          </p:cNvPr>
          <p:cNvSpPr txBox="1"/>
          <p:nvPr/>
        </p:nvSpPr>
        <p:spPr>
          <a:xfrm>
            <a:off x="1553201" y="5117197"/>
            <a:ext cx="9492677" cy="80071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200000"/>
              </a:lnSpc>
            </a:pPr>
            <a:r>
              <a:rPr lang="en-US" b="1" dirty="0" smtClean="0">
                <a:solidFill>
                  <a:srgbClr val="FF9A00"/>
                </a:solidFill>
              </a:rPr>
              <a:t>Note: Panel visibility should be hidden in CSS</a:t>
            </a:r>
            <a:endParaRPr lang="en-IN" b="1" dirty="0">
              <a:solidFill>
                <a:srgbClr val="FF9A00"/>
              </a:solidFill>
            </a:endParaRPr>
          </a:p>
        </p:txBody>
      </p:sp>
    </p:spTree>
    <p:extLst>
      <p:ext uri="{BB962C8B-B14F-4D97-AF65-F5344CB8AC3E}">
        <p14:creationId xmlns:p14="http://schemas.microsoft.com/office/powerpoint/2010/main" val="291564368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210994" y="1707333"/>
            <a:ext cx="7240231" cy="2186572"/>
          </a:xfrm>
          <a:prstGeom prst="rect">
            <a:avLst/>
          </a:prstGeom>
        </p:spPr>
      </p:pic>
    </p:spTree>
    <p:extLst>
      <p:ext uri="{BB962C8B-B14F-4D97-AF65-F5344CB8AC3E}">
        <p14:creationId xmlns:p14="http://schemas.microsoft.com/office/powerpoint/2010/main" val="199230288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smtClean="0"/>
              <a:t>JQuery </a:t>
            </a:r>
            <a:r>
              <a:rPr lang="en-IN" sz="4000" dirty="0" smtClean="0"/>
              <a:t>Animate</a:t>
            </a:r>
            <a:endParaRPr sz="4000" dirty="0"/>
          </a:p>
        </p:txBody>
      </p:sp>
    </p:spTree>
    <p:extLst>
      <p:ext uri="{BB962C8B-B14F-4D97-AF65-F5344CB8AC3E}">
        <p14:creationId xmlns:p14="http://schemas.microsoft.com/office/powerpoint/2010/main" val="244081886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21490" y="1891572"/>
            <a:ext cx="10615556" cy="2680428"/>
          </a:xfrm>
          <a:prstGeom prst="rect">
            <a:avLst/>
          </a:prstGeom>
        </p:spPr>
      </p:pic>
    </p:spTree>
    <p:extLst>
      <p:ext uri="{BB962C8B-B14F-4D97-AF65-F5344CB8AC3E}">
        <p14:creationId xmlns:p14="http://schemas.microsoft.com/office/powerpoint/2010/main" val="165457296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69920" y="2190940"/>
            <a:ext cx="9596639" cy="2062561"/>
          </a:xfrm>
          <a:prstGeom prst="rect">
            <a:avLst/>
          </a:prstGeom>
        </p:spPr>
      </p:pic>
      <p:sp>
        <p:nvSpPr>
          <p:cNvPr id="4" name="TextBox 3">
            <a:extLst>
              <a:ext uri="{FF2B5EF4-FFF2-40B4-BE49-F238E27FC236}">
                <a16:creationId xmlns:a16="http://schemas.microsoft.com/office/drawing/2014/main" id="{17E62A0C-16B9-4E0C-B1DE-7A55BE410A18}"/>
              </a:ext>
            </a:extLst>
          </p:cNvPr>
          <p:cNvSpPr txBox="1"/>
          <p:nvPr/>
        </p:nvSpPr>
        <p:spPr>
          <a:xfrm>
            <a:off x="1080589" y="4695956"/>
            <a:ext cx="9492677" cy="80071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200000"/>
              </a:lnSpc>
            </a:pPr>
            <a:r>
              <a:rPr lang="en-US" b="1" dirty="0" smtClean="0">
                <a:solidFill>
                  <a:srgbClr val="FF9A00"/>
                </a:solidFill>
              </a:rPr>
              <a:t>Note: div position should be absolute in CSS</a:t>
            </a:r>
            <a:endParaRPr lang="en-IN" b="1" dirty="0">
              <a:solidFill>
                <a:srgbClr val="FF9A00"/>
              </a:solidFill>
            </a:endParaRPr>
          </a:p>
        </p:txBody>
      </p:sp>
    </p:spTree>
    <p:extLst>
      <p:ext uri="{BB962C8B-B14F-4D97-AF65-F5344CB8AC3E}">
        <p14:creationId xmlns:p14="http://schemas.microsoft.com/office/powerpoint/2010/main" val="1261514044"/>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smtClean="0"/>
              <a:t>Small </a:t>
            </a:r>
            <a:r>
              <a:rPr lang="en-IN" sz="4000" dirty="0" smtClean="0"/>
              <a:t>Utility Code</a:t>
            </a:r>
            <a:r>
              <a:rPr lang="en-US" sz="4000" dirty="0" smtClean="0"/>
              <a:t> </a:t>
            </a:r>
            <a:endParaRPr sz="4000" dirty="0"/>
          </a:p>
        </p:txBody>
      </p:sp>
    </p:spTree>
    <p:extLst>
      <p:ext uri="{BB962C8B-B14F-4D97-AF65-F5344CB8AC3E}">
        <p14:creationId xmlns:p14="http://schemas.microsoft.com/office/powerpoint/2010/main" val="200981802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35242" y="1825642"/>
            <a:ext cx="8055400" cy="332171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300560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a:t>HTML, CSS &amp; JavaScript</a:t>
            </a:r>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756881" y="5076099"/>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36215" y="1004645"/>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Download</a:t>
            </a:r>
          </a:p>
        </p:txBody>
      </p:sp>
      <p:sp>
        <p:nvSpPr>
          <p:cNvPr id="7" name="TextBox 6">
            <a:extLst>
              <a:ext uri="{FF2B5EF4-FFF2-40B4-BE49-F238E27FC236}">
                <a16:creationId xmlns:a16="http://schemas.microsoft.com/office/drawing/2014/main" id="{17E62A0C-16B9-4E0C-B1DE-7A55BE410A18}"/>
              </a:ext>
            </a:extLst>
          </p:cNvPr>
          <p:cNvSpPr txBox="1"/>
          <p:nvPr/>
        </p:nvSpPr>
        <p:spPr>
          <a:xfrm>
            <a:off x="1142582" y="1993186"/>
            <a:ext cx="9840491" cy="42740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marL="457200" indent="-457200">
              <a:buAutoNum type="arabicPeriod"/>
            </a:pPr>
            <a:r>
              <a:rPr lang="nl-NL" dirty="0"/>
              <a:t>VSCode is IDE (Visual Studio Code)</a:t>
            </a:r>
          </a:p>
          <a:p>
            <a:pPr marL="457200" indent="-457200">
              <a:buAutoNum type="arabicPeriod"/>
            </a:pPr>
            <a:endParaRPr lang="nl-NL" dirty="0"/>
          </a:p>
          <a:p>
            <a:endParaRPr lang="nl-NL" dirty="0"/>
          </a:p>
          <a:p>
            <a:r>
              <a:rPr lang="en-US" u="sng" dirty="0">
                <a:hlinkClick r:id="rId3"/>
              </a:rPr>
              <a:t>https://code.visualstudio.com/download</a:t>
            </a:r>
            <a:endParaRPr lang="en-IN" dirty="0"/>
          </a:p>
        </p:txBody>
      </p:sp>
    </p:spTree>
    <p:extLst>
      <p:ext uri="{BB962C8B-B14F-4D97-AF65-F5344CB8AC3E}">
        <p14:creationId xmlns:p14="http://schemas.microsoft.com/office/powerpoint/2010/main" val="222064635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61543" y="1136919"/>
            <a:ext cx="5207268" cy="476909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90829239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680677" y="870794"/>
            <a:ext cx="6573841" cy="509849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7577578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69036" y="1891679"/>
            <a:ext cx="8274475" cy="332122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9319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1313" y="2791902"/>
            <a:ext cx="10749737" cy="1482148"/>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28505226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a:t>Start Learning &amp; Contributing in Developer Communities</a:t>
            </a:r>
            <a:endParaRPr sz="4000" dirty="0"/>
          </a:p>
        </p:txBody>
      </p:sp>
    </p:spTree>
    <p:extLst>
      <p:ext uri="{BB962C8B-B14F-4D97-AF65-F5344CB8AC3E}">
        <p14:creationId xmlns:p14="http://schemas.microsoft.com/office/powerpoint/2010/main" val="2624262468"/>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5440" y="915503"/>
            <a:ext cx="2667000" cy="2667000"/>
          </a:xfrm>
          <a:prstGeom prst="rect">
            <a:avLst/>
          </a:prstGeom>
        </p:spPr>
      </p:pic>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933666" y="977263"/>
            <a:ext cx="4367371" cy="385613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marL="571500" indent="-571500">
              <a:buFont typeface="Wingdings" panose="05000000000000000000" pitchFamily="2" charset="2"/>
              <a:buChar char="q"/>
            </a:pPr>
            <a:r>
              <a:rPr lang="en-IN" sz="3600" dirty="0">
                <a:solidFill>
                  <a:srgbClr val="2E2E38"/>
                </a:solidFill>
                <a:latin typeface="Roboto Light" panose="02000000000000000000" pitchFamily="2" charset="0"/>
                <a:ea typeface="Roboto Light" panose="02000000000000000000" pitchFamily="2" charset="0"/>
              </a:rPr>
              <a:t>Dev.io</a:t>
            </a:r>
            <a:endParaRPr lang="en-IN" sz="3600" dirty="0">
              <a:solidFill>
                <a:srgbClr val="2E2E38"/>
              </a:solidFill>
              <a:latin typeface="Roboto Light" panose="02000000000000000000" pitchFamily="2" charset="0"/>
            </a:endParaRPr>
          </a:p>
          <a:p>
            <a:pPr marL="571500" indent="-571500">
              <a:buFont typeface="Wingdings" panose="05000000000000000000" pitchFamily="2" charset="2"/>
              <a:buChar char="q"/>
            </a:pPr>
            <a:r>
              <a:rPr lang="en-IN" sz="3600" dirty="0">
                <a:solidFill>
                  <a:srgbClr val="2E2E38"/>
                </a:solidFill>
                <a:latin typeface="Roboto Light" panose="02000000000000000000" pitchFamily="2" charset="0"/>
              </a:rPr>
              <a:t>hashnode.com</a:t>
            </a:r>
          </a:p>
          <a:p>
            <a:pPr marL="571500" indent="-571500">
              <a:buFont typeface="Wingdings" panose="05000000000000000000" pitchFamily="2" charset="2"/>
              <a:buChar char="q"/>
            </a:pPr>
            <a:r>
              <a:rPr lang="en-IN" sz="3600" dirty="0">
                <a:solidFill>
                  <a:srgbClr val="2E2E38"/>
                </a:solidFill>
                <a:latin typeface="Roboto Light" panose="02000000000000000000" pitchFamily="2" charset="0"/>
              </a:rPr>
              <a:t>medium.com</a:t>
            </a:r>
          </a:p>
          <a:p>
            <a:pPr marL="571500" indent="-571500">
              <a:buFont typeface="Wingdings" panose="05000000000000000000" pitchFamily="2" charset="2"/>
              <a:buChar char="q"/>
            </a:pPr>
            <a:r>
              <a:rPr lang="en-IN" sz="3600" dirty="0">
                <a:solidFill>
                  <a:srgbClr val="2E2E38"/>
                </a:solidFill>
                <a:latin typeface="Roboto Light" panose="02000000000000000000" pitchFamily="2" charset="0"/>
              </a:rPr>
              <a:t>codepen.io</a:t>
            </a:r>
          </a:p>
          <a:p>
            <a:pPr marL="571500" indent="-571500">
              <a:buFont typeface="Wingdings" panose="05000000000000000000" pitchFamily="2" charset="2"/>
              <a:buChar char="q"/>
            </a:pPr>
            <a:r>
              <a:rPr lang="en-IN" sz="3600" dirty="0">
                <a:solidFill>
                  <a:srgbClr val="2E2E38"/>
                </a:solidFill>
                <a:latin typeface="Roboto Light" panose="02000000000000000000" pitchFamily="2" charset="0"/>
              </a:rPr>
              <a:t>reddit.com</a:t>
            </a:r>
          </a:p>
          <a:p>
            <a:pPr marL="571500" indent="-571500">
              <a:buFont typeface="Wingdings" panose="05000000000000000000" pitchFamily="2" charset="2"/>
              <a:buChar char="q"/>
            </a:pPr>
            <a:r>
              <a:rPr lang="en-IN" sz="3600" dirty="0">
                <a:solidFill>
                  <a:srgbClr val="2E2E38"/>
                </a:solidFill>
                <a:latin typeface="Roboto Light" panose="02000000000000000000" pitchFamily="2" charset="0"/>
              </a:rPr>
              <a:t>overapi.com</a:t>
            </a:r>
          </a:p>
          <a:p>
            <a:pPr marL="571500" indent="-571500">
              <a:buFont typeface="Wingdings" panose="05000000000000000000" pitchFamily="2" charset="2"/>
              <a:buChar char="q"/>
            </a:pPr>
            <a:r>
              <a:rPr lang="en-IN" sz="3600" dirty="0" err="1">
                <a:solidFill>
                  <a:srgbClr val="2E2E38"/>
                </a:solidFill>
                <a:latin typeface="Roboto Light" panose="02000000000000000000" pitchFamily="2" charset="0"/>
              </a:rPr>
              <a:t>daily.dev</a:t>
            </a:r>
            <a:endParaRPr lang="en-IN" sz="3600" dirty="0">
              <a:solidFill>
                <a:srgbClr val="2E2E38"/>
              </a:solidFill>
              <a:latin typeface="Roboto Light" panose="02000000000000000000" pitchFamily="2" charset="0"/>
            </a:endParaRPr>
          </a:p>
          <a:p>
            <a:pPr marL="571500" indent="-571500">
              <a:buFont typeface="Wingdings" panose="05000000000000000000" pitchFamily="2" charset="2"/>
              <a:buChar char="q"/>
            </a:pPr>
            <a:endParaRPr lang="en-IN" sz="3600" dirty="0">
              <a:solidFill>
                <a:srgbClr val="2E2E38"/>
              </a:solidFill>
              <a:latin typeface="Roboto Light" panose="02000000000000000000" pitchFamily="2" charset="0"/>
            </a:endParaRP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6793"/>
          <a:stretch/>
        </p:blipFill>
        <p:spPr>
          <a:xfrm>
            <a:off x="3570368" y="-514652"/>
            <a:ext cx="6013706" cy="6154609"/>
          </a:xfrm>
          <a:prstGeom prst="rect">
            <a:avLst/>
          </a:prstGeom>
        </p:spPr>
      </p:pic>
      <p:sp>
        <p:nvSpPr>
          <p:cNvPr id="8" name="AutoShape 8" descr="Hashnode · GitHub"/>
          <p:cNvSpPr>
            <a:spLocks noChangeAspect="1" noChangeArrowheads="1"/>
          </p:cNvSpPr>
          <p:nvPr/>
        </p:nvSpPr>
        <p:spPr bwMode="auto">
          <a:xfrm>
            <a:off x="155574" y="-144463"/>
            <a:ext cx="3111363" cy="31113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1316" y="3652220"/>
            <a:ext cx="2847975" cy="160972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728" y="4645192"/>
            <a:ext cx="3371255" cy="22372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6" name="Picture 2" descr="overap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0452" y="4812398"/>
            <a:ext cx="1655119" cy="16551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ily.dev Logo PNG vector in SVG, PDF, AI, CDR format"/>
          <p:cNvPicPr>
            <a:picLocks noChangeAspect="1" noChangeArrowheads="1"/>
          </p:cNvPicPr>
          <p:nvPr/>
        </p:nvPicPr>
        <p:blipFill rotWithShape="1">
          <a:blip r:embed="rId8">
            <a:extLst>
              <a:ext uri="{28A0092B-C50C-407E-A947-70E740481C1C}">
                <a14:useLocalDpi xmlns:a14="http://schemas.microsoft.com/office/drawing/2010/main" val="0"/>
              </a:ext>
            </a:extLst>
          </a:blip>
          <a:srcRect l="7172" t="36500" r="6137" b="37599"/>
          <a:stretch/>
        </p:blipFill>
        <p:spPr bwMode="auto">
          <a:xfrm>
            <a:off x="8655440" y="5485564"/>
            <a:ext cx="3112103" cy="697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52063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9A00"/>
        </a:solidFill>
        <a:effectLst/>
      </p:bgPr>
    </p:bg>
    <p:spTree>
      <p:nvGrpSpPr>
        <p:cNvPr id="1" name="Shape 38"/>
        <p:cNvGrpSpPr/>
        <p:nvPr/>
      </p:nvGrpSpPr>
      <p:grpSpPr>
        <a:xfrm>
          <a:off x="0" y="0"/>
          <a:ext cx="0" cy="0"/>
          <a:chOff x="0" y="0"/>
          <a:chExt cx="0" cy="0"/>
        </a:xfrm>
      </p:grpSpPr>
      <p:pic>
        <p:nvPicPr>
          <p:cNvPr id="7" name="Picture 6">
            <a:extLst>
              <a:ext uri="{FF2B5EF4-FFF2-40B4-BE49-F238E27FC236}">
                <a16:creationId xmlns:a16="http://schemas.microsoft.com/office/drawing/2014/main" id="{CD657AF5-94A0-E24C-9027-9812A78CF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278" y="1670052"/>
            <a:ext cx="3870781" cy="3870781"/>
          </a:xfrm>
          <a:prstGeom prst="rect">
            <a:avLst/>
          </a:prstGeom>
        </p:spPr>
      </p:pic>
    </p:spTree>
    <p:extLst>
      <p:ext uri="{BB962C8B-B14F-4D97-AF65-F5344CB8AC3E}">
        <p14:creationId xmlns:p14="http://schemas.microsoft.com/office/powerpoint/2010/main" val="1363055799"/>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4951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756881" y="5076099"/>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36215" y="1004645"/>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Install</a:t>
            </a:r>
          </a:p>
        </p:txBody>
      </p:sp>
      <p:sp>
        <p:nvSpPr>
          <p:cNvPr id="7" name="TextBox 6">
            <a:extLst>
              <a:ext uri="{FF2B5EF4-FFF2-40B4-BE49-F238E27FC236}">
                <a16:creationId xmlns:a16="http://schemas.microsoft.com/office/drawing/2014/main" id="{17E62A0C-16B9-4E0C-B1DE-7A55BE410A18}"/>
              </a:ext>
            </a:extLst>
          </p:cNvPr>
          <p:cNvSpPr txBox="1"/>
          <p:nvPr/>
        </p:nvSpPr>
        <p:spPr>
          <a:xfrm>
            <a:off x="1142582" y="1993186"/>
            <a:ext cx="9840491" cy="42740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b="1" dirty="0"/>
              <a:t>Extensions</a:t>
            </a:r>
          </a:p>
          <a:p>
            <a:endParaRPr lang="en-IN" dirty="0"/>
          </a:p>
          <a:p>
            <a:pPr marL="342900" lvl="0" indent="-342900">
              <a:lnSpc>
                <a:spcPct val="150000"/>
              </a:lnSpc>
              <a:buFont typeface="Wingdings" panose="05000000000000000000" pitchFamily="2" charset="2"/>
              <a:buChar char="q"/>
            </a:pPr>
            <a:r>
              <a:rPr lang="en-US" dirty="0" err="1"/>
              <a:t>VScode</a:t>
            </a:r>
            <a:r>
              <a:rPr lang="en-US" dirty="0"/>
              <a:t> icons</a:t>
            </a:r>
            <a:endParaRPr lang="en-IN" dirty="0"/>
          </a:p>
          <a:p>
            <a:pPr marL="342900" lvl="0" indent="-342900">
              <a:lnSpc>
                <a:spcPct val="150000"/>
              </a:lnSpc>
              <a:buFont typeface="Wingdings" panose="05000000000000000000" pitchFamily="2" charset="2"/>
              <a:buChar char="q"/>
            </a:pPr>
            <a:r>
              <a:rPr lang="en-IN" dirty="0"/>
              <a:t>IntelliSense</a:t>
            </a:r>
            <a:r>
              <a:rPr lang="en-US" dirty="0"/>
              <a:t> CSS</a:t>
            </a:r>
            <a:endParaRPr lang="en-IN" dirty="0"/>
          </a:p>
          <a:p>
            <a:pPr marL="342900" lvl="0" indent="-342900">
              <a:lnSpc>
                <a:spcPct val="150000"/>
              </a:lnSpc>
              <a:buFont typeface="Wingdings" panose="05000000000000000000" pitchFamily="2" charset="2"/>
              <a:buChar char="q"/>
            </a:pPr>
            <a:r>
              <a:rPr lang="en-US" dirty="0" err="1"/>
              <a:t>LiveServer</a:t>
            </a:r>
            <a:endParaRPr lang="en-IN" dirty="0"/>
          </a:p>
        </p:txBody>
      </p:sp>
    </p:spTree>
    <p:extLst>
      <p:ext uri="{BB962C8B-B14F-4D97-AF65-F5344CB8AC3E}">
        <p14:creationId xmlns:p14="http://schemas.microsoft.com/office/powerpoint/2010/main" val="3809921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904125" y="2320909"/>
            <a:ext cx="9627741" cy="194286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Physical path </a:t>
            </a:r>
          </a:p>
          <a:p>
            <a:pPr algn="ctr"/>
            <a:r>
              <a:rPr lang="en-US" sz="6000" b="1" dirty="0"/>
              <a:t>&amp; Virtual path  </a:t>
            </a:r>
            <a:endParaRPr lang="en-IN" sz="6000" b="1" dirty="0"/>
          </a:p>
        </p:txBody>
      </p:sp>
    </p:spTree>
    <p:extLst>
      <p:ext uri="{BB962C8B-B14F-4D97-AF65-F5344CB8AC3E}">
        <p14:creationId xmlns:p14="http://schemas.microsoft.com/office/powerpoint/2010/main" val="3716641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756881" y="5076099"/>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36215" y="1004645"/>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Physical path</a:t>
            </a:r>
          </a:p>
        </p:txBody>
      </p:sp>
      <p:sp>
        <p:nvSpPr>
          <p:cNvPr id="7" name="TextBox 6">
            <a:extLst>
              <a:ext uri="{FF2B5EF4-FFF2-40B4-BE49-F238E27FC236}">
                <a16:creationId xmlns:a16="http://schemas.microsoft.com/office/drawing/2014/main" id="{17E62A0C-16B9-4E0C-B1DE-7A55BE410A18}"/>
              </a:ext>
            </a:extLst>
          </p:cNvPr>
          <p:cNvSpPr txBox="1"/>
          <p:nvPr/>
        </p:nvSpPr>
        <p:spPr>
          <a:xfrm>
            <a:off x="1142582" y="1993186"/>
            <a:ext cx="9840491" cy="42740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A local directory or location where all application resources are stored or saved.</a:t>
            </a:r>
          </a:p>
          <a:p>
            <a:endParaRPr lang="en-US" dirty="0"/>
          </a:p>
          <a:p>
            <a:r>
              <a:rPr lang="en-US" dirty="0"/>
              <a:t>Example: d:\flipkart</a:t>
            </a:r>
          </a:p>
        </p:txBody>
      </p:sp>
    </p:spTree>
    <p:extLst>
      <p:ext uri="{BB962C8B-B14F-4D97-AF65-F5344CB8AC3E}">
        <p14:creationId xmlns:p14="http://schemas.microsoft.com/office/powerpoint/2010/main" val="20916882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756881" y="5076099"/>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36215" y="1004645"/>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Virtual path</a:t>
            </a:r>
          </a:p>
        </p:txBody>
      </p:sp>
      <p:sp>
        <p:nvSpPr>
          <p:cNvPr id="7" name="TextBox 6">
            <a:extLst>
              <a:ext uri="{FF2B5EF4-FFF2-40B4-BE49-F238E27FC236}">
                <a16:creationId xmlns:a16="http://schemas.microsoft.com/office/drawing/2014/main" id="{17E62A0C-16B9-4E0C-B1DE-7A55BE410A18}"/>
              </a:ext>
            </a:extLst>
          </p:cNvPr>
          <p:cNvSpPr txBox="1"/>
          <p:nvPr/>
        </p:nvSpPr>
        <p:spPr>
          <a:xfrm>
            <a:off x="1142582" y="1993186"/>
            <a:ext cx="9840491" cy="42740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Always a website or web application is accessed using virtual path.</a:t>
            </a:r>
          </a:p>
          <a:p>
            <a:r>
              <a:rPr lang="en-US" dirty="0"/>
              <a:t>This virtual path is called URL Uniform resource locator.</a:t>
            </a:r>
          </a:p>
          <a:p>
            <a:endParaRPr lang="en-US" dirty="0"/>
          </a:p>
          <a:p>
            <a:r>
              <a:rPr lang="en-US" dirty="0"/>
              <a:t>This virtual path is created when web application/website go into live.</a:t>
            </a:r>
          </a:p>
          <a:p>
            <a:endParaRPr lang="en-US" dirty="0"/>
          </a:p>
          <a:p>
            <a:r>
              <a:rPr lang="en-US" b="1" dirty="0"/>
              <a:t>Note:</a:t>
            </a:r>
            <a:r>
              <a:rPr lang="en-US" dirty="0"/>
              <a:t> on local machine, virtual path is created by local server.</a:t>
            </a:r>
          </a:p>
        </p:txBody>
      </p:sp>
    </p:spTree>
    <p:extLst>
      <p:ext uri="{BB962C8B-B14F-4D97-AF65-F5344CB8AC3E}">
        <p14:creationId xmlns:p14="http://schemas.microsoft.com/office/powerpoint/2010/main" val="38216300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904125" y="2320909"/>
            <a:ext cx="9627741" cy="194286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What is browser?</a:t>
            </a:r>
            <a:endParaRPr lang="en-IN" sz="6000" b="1" dirty="0"/>
          </a:p>
        </p:txBody>
      </p:sp>
    </p:spTree>
    <p:extLst>
      <p:ext uri="{BB962C8B-B14F-4D97-AF65-F5344CB8AC3E}">
        <p14:creationId xmlns:p14="http://schemas.microsoft.com/office/powerpoint/2010/main" val="4190835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756881" y="5076099"/>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36215" y="1004645"/>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Browser</a:t>
            </a:r>
          </a:p>
        </p:txBody>
      </p:sp>
      <p:sp>
        <p:nvSpPr>
          <p:cNvPr id="7" name="TextBox 6">
            <a:extLst>
              <a:ext uri="{FF2B5EF4-FFF2-40B4-BE49-F238E27FC236}">
                <a16:creationId xmlns:a16="http://schemas.microsoft.com/office/drawing/2014/main" id="{17E62A0C-16B9-4E0C-B1DE-7A55BE410A18}"/>
              </a:ext>
            </a:extLst>
          </p:cNvPr>
          <p:cNvSpPr txBox="1"/>
          <p:nvPr/>
        </p:nvSpPr>
        <p:spPr>
          <a:xfrm>
            <a:off x="1142582" y="1993186"/>
            <a:ext cx="9840491" cy="427405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Browser is a software used to communicate with web application.</a:t>
            </a:r>
          </a:p>
          <a:p>
            <a:r>
              <a:rPr lang="en-US" dirty="0"/>
              <a:t>Brower is able to open any content (html, images, audio, video,..)</a:t>
            </a:r>
          </a:p>
          <a:p>
            <a:endParaRPr lang="en-US" dirty="0"/>
          </a:p>
          <a:p>
            <a:r>
              <a:rPr lang="en-US" b="1" dirty="0"/>
              <a:t>Example: </a:t>
            </a:r>
            <a:r>
              <a:rPr lang="en-US" dirty="0"/>
              <a:t>Google Chrome, Edge, Mozilla Firefox</a:t>
            </a:r>
          </a:p>
        </p:txBody>
      </p:sp>
    </p:spTree>
    <p:extLst>
      <p:ext uri="{BB962C8B-B14F-4D97-AF65-F5344CB8AC3E}">
        <p14:creationId xmlns:p14="http://schemas.microsoft.com/office/powerpoint/2010/main" val="3418139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166546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HTML</a:t>
            </a:r>
          </a:p>
          <a:p>
            <a:pPr algn="ctr"/>
            <a:r>
              <a:rPr lang="en-US" sz="4800" dirty="0"/>
              <a:t>Hypertext Markup Language</a:t>
            </a:r>
          </a:p>
          <a:p>
            <a:pPr algn="ctr"/>
            <a:endParaRPr lang="en-US" sz="8800" b="1"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7373043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5" name="Picture 4" descr="https://codetutam.com/wp-content/uploads/2020/05/anh3.jpg"/>
          <p:cNvPicPr/>
          <p:nvPr/>
        </p:nvPicPr>
        <p:blipFill>
          <a:blip r:embed="rId3">
            <a:extLst>
              <a:ext uri="{28A0092B-C50C-407E-A947-70E740481C1C}">
                <a14:useLocalDpi xmlns:a14="http://schemas.microsoft.com/office/drawing/2010/main" val="0"/>
              </a:ext>
            </a:extLst>
          </a:blip>
          <a:srcRect/>
          <a:stretch>
            <a:fillRect/>
          </a:stretch>
        </p:blipFill>
        <p:spPr bwMode="auto">
          <a:xfrm>
            <a:off x="1438382" y="996593"/>
            <a:ext cx="9187787" cy="5034337"/>
          </a:xfrm>
          <a:prstGeom prst="rect">
            <a:avLst/>
          </a:prstGeom>
          <a:noFill/>
          <a:ln>
            <a:noFill/>
          </a:ln>
        </p:spPr>
      </p:pic>
    </p:spTree>
    <p:extLst>
      <p:ext uri="{BB962C8B-B14F-4D97-AF65-F5344CB8AC3E}">
        <p14:creationId xmlns:p14="http://schemas.microsoft.com/office/powerpoint/2010/main" val="33866996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582864" y="1911659"/>
            <a:ext cx="10999553" cy="351309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r>
              <a:rPr lang="en-US" sz="4000" dirty="0">
                <a:solidFill>
                  <a:srgbClr val="2E2E38"/>
                </a:solidFill>
                <a:latin typeface="Roboto Light" panose="02000000000000000000" pitchFamily="2" charset="0"/>
                <a:ea typeface="Roboto Light" panose="02000000000000000000" pitchFamily="2" charset="0"/>
              </a:rPr>
              <a:t>HTML: Structure of webpages.</a:t>
            </a:r>
          </a:p>
          <a:p>
            <a:pPr lvl="0">
              <a:lnSpc>
                <a:spcPct val="150000"/>
              </a:lnSpc>
              <a:buClr>
                <a:srgbClr val="000000"/>
              </a:buClr>
              <a:defRPr/>
            </a:pPr>
            <a:r>
              <a:rPr lang="en-US" sz="4000" dirty="0">
                <a:solidFill>
                  <a:srgbClr val="2E2E38"/>
                </a:solidFill>
                <a:latin typeface="Roboto Light" panose="02000000000000000000" pitchFamily="2" charset="0"/>
                <a:ea typeface="Roboto Light" panose="02000000000000000000" pitchFamily="2" charset="0"/>
              </a:rPr>
              <a:t>CSS: Layout of webpages.</a:t>
            </a:r>
          </a:p>
          <a:p>
            <a:pPr lvl="0">
              <a:lnSpc>
                <a:spcPct val="150000"/>
              </a:lnSpc>
              <a:buClr>
                <a:srgbClr val="000000"/>
              </a:buClr>
              <a:defRPr/>
            </a:pPr>
            <a:r>
              <a:rPr lang="en-US" sz="4000" dirty="0">
                <a:solidFill>
                  <a:srgbClr val="2E2E38"/>
                </a:solidFill>
                <a:latin typeface="Roboto Light" panose="02000000000000000000" pitchFamily="2" charset="0"/>
                <a:ea typeface="Roboto Light" panose="02000000000000000000" pitchFamily="2" charset="0"/>
              </a:rPr>
              <a:t>JS: Function of webpages.</a:t>
            </a:r>
          </a:p>
        </p:txBody>
      </p:sp>
    </p:spTree>
    <p:extLst>
      <p:ext uri="{BB962C8B-B14F-4D97-AF65-F5344CB8AC3E}">
        <p14:creationId xmlns:p14="http://schemas.microsoft.com/office/powerpoint/2010/main" val="490094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166546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dirty="0"/>
              <a:t>How web Frontend and Backend work?</a:t>
            </a:r>
            <a:endParaRPr lang="en-US" sz="8800" b="1"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7293126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827946" y="1365412"/>
            <a:ext cx="8919679" cy="440866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b="1" dirty="0"/>
              <a:t>HTML</a:t>
            </a:r>
          </a:p>
          <a:p>
            <a:r>
              <a:rPr lang="en-US" dirty="0"/>
              <a:t>Hypertext Markup Language</a:t>
            </a:r>
          </a:p>
          <a:p>
            <a:endParaRPr lang="en-US" b="1" dirty="0"/>
          </a:p>
          <a:p>
            <a:r>
              <a:rPr lang="en-US" b="1" dirty="0"/>
              <a:t>Programming Language</a:t>
            </a:r>
          </a:p>
          <a:p>
            <a:pPr marL="457200" indent="-457200">
              <a:buAutoNum type="arabicPeriod"/>
            </a:pPr>
            <a:r>
              <a:rPr lang="en-US" dirty="0"/>
              <a:t>write the program</a:t>
            </a:r>
          </a:p>
          <a:p>
            <a:pPr marL="457200" indent="-457200">
              <a:buAutoNum type="arabicPeriod"/>
            </a:pPr>
            <a:r>
              <a:rPr lang="en-US" dirty="0"/>
              <a:t>Compile</a:t>
            </a:r>
          </a:p>
          <a:p>
            <a:pPr marL="457200" indent="-457200">
              <a:buAutoNum type="arabicPeriod"/>
            </a:pPr>
            <a:r>
              <a:rPr lang="en-US" dirty="0"/>
              <a:t>Run , see the output </a:t>
            </a:r>
          </a:p>
          <a:p>
            <a:pPr marL="457200" indent="-457200">
              <a:buAutoNum type="arabicPeriod"/>
            </a:pPr>
            <a:endParaRPr lang="en-US" b="1" dirty="0"/>
          </a:p>
          <a:p>
            <a:r>
              <a:rPr lang="en-US" b="1" dirty="0"/>
              <a:t>Markup Language</a:t>
            </a:r>
          </a:p>
          <a:p>
            <a:pPr marL="457200" indent="-457200">
              <a:buAutoNum type="arabicPeriod"/>
            </a:pPr>
            <a:r>
              <a:rPr lang="en-US" dirty="0"/>
              <a:t>write the program.</a:t>
            </a:r>
          </a:p>
          <a:p>
            <a:pPr marL="457200" indent="-457200">
              <a:buAutoNum type="arabicPeriod"/>
            </a:pPr>
            <a:r>
              <a:rPr lang="en-US" dirty="0"/>
              <a:t>run , see the output</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5472865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843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IN" sz="6000" b="1" dirty="0"/>
              <a:t>What is HTML?</a:t>
            </a:r>
            <a:endParaRPr lang="en-US" sz="8800" b="1"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2739870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1881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HTML (Hypertext Markup Language) is a standard language used to create web pages. It is the backbone of a website, providing the structure and content that the web browser renders to the user.</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0887469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843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IN" sz="6000" b="1" dirty="0"/>
              <a:t>What is CSS?</a:t>
            </a:r>
            <a:endParaRPr lang="en-US" sz="8800" b="1"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1678316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1881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CSS (Cascading Style Sheets) is a styling language used to control the layout and appearance of web pages.</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8036710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843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IN" sz="6000" b="1" dirty="0"/>
              <a:t>What is JavaScript?</a:t>
            </a:r>
            <a:endParaRPr lang="en-US" sz="8800" b="1"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181223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1881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JavaScript is used to add interactivity and functionality to a webpage, making it more engaging and user-friendly.</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8505297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843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IN" sz="6000" b="1" dirty="0"/>
              <a:t>Who created HTML?</a:t>
            </a:r>
            <a:endParaRPr lang="en-US" sz="8800" b="1"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2113796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3"/>
            <a:ext cx="8919679" cy="110038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dirty="0"/>
              <a:t>HTML was created by Tim Berners-Lee in 1991. He is also responsible for several other key technologies</a:t>
            </a:r>
            <a:endParaRPr lang="en-US" sz="4400" dirty="0">
              <a:solidFill>
                <a:srgbClr val="2E2E38"/>
              </a:solidFill>
              <a:latin typeface="Roboto Light" panose="02000000000000000000" pitchFamily="2" charset="0"/>
              <a:ea typeface="Roboto Light" panose="02000000000000000000" pitchFamily="2" charset="0"/>
            </a:endParaRPr>
          </a:p>
        </p:txBody>
      </p:sp>
      <p:pic>
        <p:nvPicPr>
          <p:cNvPr id="1026" name="Picture 2" descr="https://encrypted-tbn0.gstatic.com/images?q=tbn:ANd9GcTv607Zy3bNJKlLcPK2eTuSgipH12Nfo6FgZQ&am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9160" y="3503489"/>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6614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843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IN" sz="6000" b="1" dirty="0"/>
              <a:t>Other key technologies</a:t>
            </a:r>
          </a:p>
        </p:txBody>
      </p:sp>
    </p:spTree>
    <p:extLst>
      <p:ext uri="{BB962C8B-B14F-4D97-AF65-F5344CB8AC3E}">
        <p14:creationId xmlns:p14="http://schemas.microsoft.com/office/powerpoint/2010/main" val="18403302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231846" y="2347715"/>
            <a:ext cx="9583636" cy="184414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en-US" dirty="0"/>
              <a:t>Frontend is the user interface; </a:t>
            </a:r>
          </a:p>
          <a:p>
            <a:pPr>
              <a:lnSpc>
                <a:spcPct val="150000"/>
              </a:lnSpc>
            </a:pPr>
            <a:r>
              <a:rPr lang="en-US" dirty="0"/>
              <a:t>backend handles data and processes behind the scenes. </a:t>
            </a:r>
          </a:p>
          <a:p>
            <a:pPr>
              <a:lnSpc>
                <a:spcPct val="150000"/>
              </a:lnSpc>
            </a:pPr>
            <a:r>
              <a:rPr lang="en-US" dirty="0"/>
              <a:t>They communicate to make the website work smoothly.</a:t>
            </a:r>
            <a:endParaRPr lang="en-US" sz="44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Frontend and Backend</a:t>
            </a:r>
          </a:p>
        </p:txBody>
      </p:sp>
    </p:spTree>
    <p:extLst>
      <p:ext uri="{BB962C8B-B14F-4D97-AF65-F5344CB8AC3E}">
        <p14:creationId xmlns:p14="http://schemas.microsoft.com/office/powerpoint/2010/main" val="11034709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026" name="Picture 2" descr="https://encrypted-tbn0.gstatic.com/images?q=tbn:ANd9GcTv607Zy3bNJKlLcPK2eTuSgipH12Nfo6FgZQ&am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9160" y="3503489"/>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91590" y="1600200"/>
            <a:ext cx="6572250" cy="4154984"/>
          </a:xfrm>
          <a:prstGeom prst="rect">
            <a:avLst/>
          </a:prstGeom>
          <a:noFill/>
        </p:spPr>
        <p:txBody>
          <a:bodyPr wrap="square" rtlCol="0">
            <a:spAutoFit/>
          </a:bodyPr>
          <a:lstStyle/>
          <a:p>
            <a:pPr marL="457200" indent="-457200">
              <a:buFont typeface="Wingdings" panose="05000000000000000000" pitchFamily="2" charset="2"/>
              <a:buChar char="q"/>
            </a:pPr>
            <a:r>
              <a:rPr lang="en-IN" sz="4400" b="1" dirty="0">
                <a:solidFill>
                  <a:srgbClr val="1F1F1F"/>
                </a:solidFill>
                <a:highlight>
                  <a:srgbClr val="FFFFFF"/>
                </a:highlight>
                <a:latin typeface="Roboto Medium"/>
                <a:ea typeface="Roboto Medium"/>
              </a:rPr>
              <a:t>HTTP</a:t>
            </a:r>
          </a:p>
          <a:p>
            <a:pPr marL="457200" indent="-457200">
              <a:buFont typeface="Wingdings" panose="05000000000000000000" pitchFamily="2" charset="2"/>
              <a:buChar char="q"/>
            </a:pPr>
            <a:r>
              <a:rPr lang="en-IN" sz="4400" b="1" dirty="0">
                <a:solidFill>
                  <a:srgbClr val="1F1F1F"/>
                </a:solidFill>
                <a:highlight>
                  <a:srgbClr val="FFFFFF"/>
                </a:highlight>
                <a:latin typeface="Roboto Medium"/>
                <a:ea typeface="Roboto Medium"/>
              </a:rPr>
              <a:t>HTML</a:t>
            </a:r>
          </a:p>
          <a:p>
            <a:pPr marL="457200" indent="-457200">
              <a:buFont typeface="Wingdings" panose="05000000000000000000" pitchFamily="2" charset="2"/>
              <a:buChar char="q"/>
            </a:pPr>
            <a:r>
              <a:rPr lang="en-IN" sz="4400" b="1" dirty="0">
                <a:solidFill>
                  <a:srgbClr val="1F1F1F"/>
                </a:solidFill>
                <a:highlight>
                  <a:srgbClr val="FFFFFF"/>
                </a:highlight>
                <a:latin typeface="Roboto Medium"/>
                <a:ea typeface="Roboto Medium"/>
              </a:rPr>
              <a:t>URL</a:t>
            </a:r>
          </a:p>
          <a:p>
            <a:pPr marL="457200" indent="-457200">
              <a:buFont typeface="Wingdings" panose="05000000000000000000" pitchFamily="2" charset="2"/>
              <a:buChar char="q"/>
            </a:pPr>
            <a:r>
              <a:rPr lang="en-IN" sz="4400" b="1" dirty="0">
                <a:solidFill>
                  <a:srgbClr val="1F1F1F"/>
                </a:solidFill>
                <a:highlight>
                  <a:srgbClr val="FFFFFF"/>
                </a:highlight>
                <a:latin typeface="Roboto Medium"/>
                <a:ea typeface="Roboto Medium"/>
              </a:rPr>
              <a:t>First Web Browser</a:t>
            </a:r>
          </a:p>
          <a:p>
            <a:pPr marL="457200" indent="-457200">
              <a:buFont typeface="Wingdings" panose="05000000000000000000" pitchFamily="2" charset="2"/>
              <a:buChar char="q"/>
            </a:pPr>
            <a:r>
              <a:rPr lang="en-IN" sz="4400" b="1" dirty="0">
                <a:solidFill>
                  <a:srgbClr val="1F1F1F"/>
                </a:solidFill>
                <a:highlight>
                  <a:srgbClr val="FFFFFF"/>
                </a:highlight>
                <a:latin typeface="Roboto Medium"/>
                <a:ea typeface="Roboto Medium"/>
              </a:rPr>
              <a:t>Web Server</a:t>
            </a:r>
          </a:p>
          <a:p>
            <a:pPr marL="457200" indent="-457200">
              <a:buFont typeface="Wingdings" panose="05000000000000000000" pitchFamily="2" charset="2"/>
              <a:buChar char="q"/>
            </a:pPr>
            <a:r>
              <a:rPr lang="en-IN" sz="4400" b="1" dirty="0">
                <a:solidFill>
                  <a:srgbClr val="1F1F1F"/>
                </a:solidFill>
                <a:highlight>
                  <a:srgbClr val="FFFFFF"/>
                </a:highlight>
                <a:latin typeface="Roboto Medium"/>
                <a:ea typeface="Roboto Medium"/>
              </a:rPr>
              <a:t>WWW</a:t>
            </a:r>
          </a:p>
        </p:txBody>
      </p:sp>
    </p:spTree>
    <p:extLst>
      <p:ext uri="{BB962C8B-B14F-4D97-AF65-F5344CB8AC3E}">
        <p14:creationId xmlns:p14="http://schemas.microsoft.com/office/powerpoint/2010/main" val="41352711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25346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IN" sz="3600" b="1" dirty="0"/>
              <a:t>HTTP (</a:t>
            </a:r>
            <a:r>
              <a:rPr lang="en-IN" sz="3600" b="1" dirty="0" err="1"/>
              <a:t>HyperText</a:t>
            </a:r>
            <a:r>
              <a:rPr lang="en-IN" sz="3600" b="1" dirty="0"/>
              <a:t> Transfer Protocol)</a:t>
            </a:r>
            <a:r>
              <a:rPr lang="en-IN" sz="3600" dirty="0"/>
              <a:t>:</a:t>
            </a:r>
          </a:p>
          <a:p>
            <a:endParaRPr lang="en-US" sz="3600" dirty="0"/>
          </a:p>
          <a:p>
            <a:r>
              <a:rPr lang="en-US" dirty="0"/>
              <a:t>Tim Berners-Lee also developed HTTP, a protocol for transferring hypertext requests and information on the internet.</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4280861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25346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sz="3600" b="1" dirty="0"/>
              <a:t>HTML (</a:t>
            </a:r>
            <a:r>
              <a:rPr lang="en-US" sz="3600" b="1" dirty="0" err="1"/>
              <a:t>HyperText</a:t>
            </a:r>
            <a:r>
              <a:rPr lang="en-US" sz="3600" b="1" dirty="0"/>
              <a:t> Markup Language)</a:t>
            </a:r>
            <a:r>
              <a:rPr lang="en-US" sz="3600" dirty="0"/>
              <a:t>:</a:t>
            </a:r>
          </a:p>
          <a:p>
            <a:endParaRPr lang="en-US" sz="3600" dirty="0"/>
          </a:p>
          <a:p>
            <a:r>
              <a:rPr lang="en-US" dirty="0"/>
              <a:t>He created HTML to structure and present content on the web. HTML allows for the embedding of images, text, and links to other documents.</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9922558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188122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sz="3600" b="1" dirty="0"/>
              <a:t>URL (Uniform Resource Locator)</a:t>
            </a:r>
            <a:r>
              <a:rPr lang="en-US" sz="3600" dirty="0"/>
              <a:t>: </a:t>
            </a:r>
          </a:p>
          <a:p>
            <a:endParaRPr lang="en-US" sz="3600" dirty="0"/>
          </a:p>
          <a:p>
            <a:r>
              <a:rPr lang="en-US" dirty="0"/>
              <a:t>Tim Berners-Lee developed the concept of URLs, which are addresses used to access resources on the internet.</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519955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pic>
        <p:nvPicPr>
          <p:cNvPr id="2052" name="Picture 4" descr="URL – Definition | Webflow Glossary"/>
          <p:cNvPicPr>
            <a:picLocks noChangeAspect="1" noChangeArrowheads="1"/>
          </p:cNvPicPr>
          <p:nvPr/>
        </p:nvPicPr>
        <p:blipFill rotWithShape="1">
          <a:blip r:embed="rId3">
            <a:extLst>
              <a:ext uri="{28A0092B-C50C-407E-A947-70E740481C1C}">
                <a14:useLocalDpi xmlns:a14="http://schemas.microsoft.com/office/drawing/2010/main" val="0"/>
              </a:ext>
            </a:extLst>
          </a:blip>
          <a:srcRect l="10416" t="25537" r="10699" b="25419"/>
          <a:stretch/>
        </p:blipFill>
        <p:spPr bwMode="auto">
          <a:xfrm>
            <a:off x="601038" y="1844542"/>
            <a:ext cx="11270751" cy="3447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0711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8435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What is Web?</a:t>
            </a:r>
          </a:p>
        </p:txBody>
      </p:sp>
    </p:spTree>
    <p:extLst>
      <p:ext uri="{BB962C8B-B14F-4D97-AF65-F5344CB8AC3E}">
        <p14:creationId xmlns:p14="http://schemas.microsoft.com/office/powerpoint/2010/main" val="7200301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071632"/>
            <a:ext cx="8919679" cy="30032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sz="2800" b="1" dirty="0"/>
              <a:t>The Web is a network of:</a:t>
            </a:r>
          </a:p>
          <a:p>
            <a:endParaRPr lang="en-US" dirty="0"/>
          </a:p>
          <a:p>
            <a:pPr marL="342900" indent="-342900">
              <a:lnSpc>
                <a:spcPct val="150000"/>
              </a:lnSpc>
              <a:buFont typeface="Wingdings" panose="05000000000000000000" pitchFamily="2" charset="2"/>
              <a:buChar char="q"/>
            </a:pPr>
            <a:r>
              <a:rPr lang="en-US" dirty="0"/>
              <a:t>Web pages (written in HTML, CSS, and JavaScript).</a:t>
            </a:r>
          </a:p>
          <a:p>
            <a:pPr marL="342900" indent="-342900">
              <a:lnSpc>
                <a:spcPct val="150000"/>
              </a:lnSpc>
              <a:buFont typeface="Wingdings" panose="05000000000000000000" pitchFamily="2" charset="2"/>
              <a:buChar char="q"/>
            </a:pPr>
            <a:r>
              <a:rPr lang="en-US" dirty="0"/>
              <a:t>Web servers (that host and serve web pages).</a:t>
            </a:r>
          </a:p>
          <a:p>
            <a:pPr marL="342900" indent="-342900">
              <a:lnSpc>
                <a:spcPct val="150000"/>
              </a:lnSpc>
              <a:buFont typeface="Wingdings" panose="05000000000000000000" pitchFamily="2" charset="2"/>
              <a:buChar char="q"/>
            </a:pPr>
            <a:r>
              <a:rPr lang="en-US" dirty="0"/>
              <a:t>Web browsers (that access and display web pages).</a:t>
            </a:r>
          </a:p>
          <a:p>
            <a:pPr marL="342900" indent="-342900">
              <a:lnSpc>
                <a:spcPct val="150000"/>
              </a:lnSpc>
              <a:buFont typeface="Wingdings" panose="05000000000000000000" pitchFamily="2" charset="2"/>
              <a:buChar char="q"/>
            </a:pPr>
            <a:r>
              <a:rPr lang="en-US" dirty="0"/>
              <a:t>Hyperlinks (that connect web pages together).</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5697597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2"/>
            <a:ext cx="8919679" cy="20742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Basic Structure of HTML</a:t>
            </a:r>
          </a:p>
        </p:txBody>
      </p:sp>
    </p:spTree>
    <p:extLst>
      <p:ext uri="{BB962C8B-B14F-4D97-AF65-F5344CB8AC3E}">
        <p14:creationId xmlns:p14="http://schemas.microsoft.com/office/powerpoint/2010/main" val="18833925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559404" y="2357382"/>
            <a:ext cx="8919679" cy="300328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US" sz="4400" dirty="0">
                <a:solidFill>
                  <a:srgbClr val="2E2E38"/>
                </a:solidFill>
                <a:latin typeface="Roboto Light" panose="02000000000000000000" pitchFamily="2" charset="0"/>
                <a:ea typeface="Roboto Light" panose="02000000000000000000" pitchFamily="2" charset="0"/>
              </a:rPr>
              <a:t>&lt;</a:t>
            </a:r>
            <a:r>
              <a:rPr lang="en-US" sz="4400" dirty="0" err="1">
                <a:solidFill>
                  <a:srgbClr val="2E2E38"/>
                </a:solidFill>
                <a:latin typeface="Roboto Light" panose="02000000000000000000" pitchFamily="2" charset="0"/>
                <a:ea typeface="Roboto Light" panose="02000000000000000000" pitchFamily="2" charset="0"/>
              </a:rPr>
              <a:t>tagname</a:t>
            </a:r>
            <a:r>
              <a:rPr lang="en-US" sz="4400" dirty="0">
                <a:solidFill>
                  <a:srgbClr val="2E2E38"/>
                </a:solidFill>
                <a:latin typeface="Roboto Light" panose="02000000000000000000" pitchFamily="2" charset="0"/>
                <a:ea typeface="Roboto Light" panose="02000000000000000000" pitchFamily="2" charset="0"/>
              </a:rPr>
              <a:t>&gt; ---- open tag</a:t>
            </a:r>
          </a:p>
          <a:p>
            <a:endParaRPr lang="en-US" sz="4400" dirty="0">
              <a:solidFill>
                <a:srgbClr val="2E2E38"/>
              </a:solidFill>
              <a:latin typeface="Roboto Light" panose="02000000000000000000" pitchFamily="2" charset="0"/>
              <a:ea typeface="Roboto Light" panose="02000000000000000000" pitchFamily="2" charset="0"/>
            </a:endParaRPr>
          </a:p>
          <a:p>
            <a:r>
              <a:rPr lang="en-US" sz="4400" dirty="0">
                <a:solidFill>
                  <a:srgbClr val="2E2E38"/>
                </a:solidFill>
                <a:latin typeface="Roboto Light" panose="02000000000000000000" pitchFamily="2" charset="0"/>
                <a:ea typeface="Roboto Light" panose="02000000000000000000" pitchFamily="2" charset="0"/>
              </a:rPr>
              <a:t>&lt;/</a:t>
            </a:r>
            <a:r>
              <a:rPr lang="en-US" sz="4400" dirty="0" err="1">
                <a:solidFill>
                  <a:srgbClr val="2E2E38"/>
                </a:solidFill>
                <a:latin typeface="Roboto Light" panose="02000000000000000000" pitchFamily="2" charset="0"/>
                <a:ea typeface="Roboto Light" panose="02000000000000000000" pitchFamily="2" charset="0"/>
              </a:rPr>
              <a:t>tagname</a:t>
            </a:r>
            <a:r>
              <a:rPr lang="en-US" sz="4400" dirty="0">
                <a:solidFill>
                  <a:srgbClr val="2E2E38"/>
                </a:solidFill>
                <a:latin typeface="Roboto Light" panose="02000000000000000000" pitchFamily="2" charset="0"/>
                <a:ea typeface="Roboto Light" panose="02000000000000000000" pitchFamily="2" charset="0"/>
              </a:rPr>
              <a:t>&gt; --- closing tag</a:t>
            </a:r>
          </a:p>
        </p:txBody>
      </p:sp>
    </p:spTree>
    <p:extLst>
      <p:ext uri="{BB962C8B-B14F-4D97-AF65-F5344CB8AC3E}">
        <p14:creationId xmlns:p14="http://schemas.microsoft.com/office/powerpoint/2010/main" val="39485543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pic>
        <p:nvPicPr>
          <p:cNvPr id="3" name="Picture 2"/>
          <p:cNvPicPr>
            <a:picLocks noChangeAspect="1"/>
          </p:cNvPicPr>
          <p:nvPr/>
        </p:nvPicPr>
        <p:blipFill>
          <a:blip r:embed="rId3"/>
          <a:stretch>
            <a:fillRect/>
          </a:stretch>
        </p:blipFill>
        <p:spPr>
          <a:xfrm>
            <a:off x="2354948" y="1716298"/>
            <a:ext cx="6878612" cy="408808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94577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pic>
        <p:nvPicPr>
          <p:cNvPr id="3" name="Picture 2"/>
          <p:cNvPicPr>
            <a:picLocks noChangeAspect="1"/>
          </p:cNvPicPr>
          <p:nvPr/>
        </p:nvPicPr>
        <p:blipFill>
          <a:blip r:embed="rId3"/>
          <a:stretch>
            <a:fillRect/>
          </a:stretch>
        </p:blipFill>
        <p:spPr>
          <a:xfrm>
            <a:off x="2114776" y="1091638"/>
            <a:ext cx="7362411" cy="4230375"/>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17E62A0C-16B9-4E0C-B1DE-7A55BE410A18}"/>
              </a:ext>
            </a:extLst>
          </p:cNvPr>
          <p:cNvSpPr txBox="1"/>
          <p:nvPr/>
        </p:nvSpPr>
        <p:spPr>
          <a:xfrm>
            <a:off x="700795" y="5772163"/>
            <a:ext cx="9131574" cy="7827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en-US" sz="1800" b="1" dirty="0"/>
              <a:t>Note: Every Web Application can be divided into two parts </a:t>
            </a:r>
          </a:p>
        </p:txBody>
      </p:sp>
    </p:spTree>
    <p:extLst>
      <p:ext uri="{BB962C8B-B14F-4D97-AF65-F5344CB8AC3E}">
        <p14:creationId xmlns:p14="http://schemas.microsoft.com/office/powerpoint/2010/main" val="119427329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pic>
        <p:nvPicPr>
          <p:cNvPr id="2" name="Picture 1"/>
          <p:cNvPicPr>
            <a:picLocks noChangeAspect="1"/>
          </p:cNvPicPr>
          <p:nvPr/>
        </p:nvPicPr>
        <p:blipFill>
          <a:blip r:embed="rId3"/>
          <a:stretch>
            <a:fillRect/>
          </a:stretch>
        </p:blipFill>
        <p:spPr>
          <a:xfrm>
            <a:off x="2547992" y="2121020"/>
            <a:ext cx="6783173" cy="237518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3995757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pic>
        <p:nvPicPr>
          <p:cNvPr id="3" name="Picture 2"/>
          <p:cNvPicPr>
            <a:picLocks noChangeAspect="1"/>
          </p:cNvPicPr>
          <p:nvPr/>
        </p:nvPicPr>
        <p:blipFill>
          <a:blip r:embed="rId3"/>
          <a:stretch>
            <a:fillRect/>
          </a:stretch>
        </p:blipFill>
        <p:spPr>
          <a:xfrm>
            <a:off x="2275296" y="1983981"/>
            <a:ext cx="6762684" cy="248514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501713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pic>
        <p:nvPicPr>
          <p:cNvPr id="2" name="Picture 1"/>
          <p:cNvPicPr>
            <a:picLocks noChangeAspect="1"/>
          </p:cNvPicPr>
          <p:nvPr/>
        </p:nvPicPr>
        <p:blipFill>
          <a:blip r:embed="rId3"/>
          <a:stretch>
            <a:fillRect/>
          </a:stretch>
        </p:blipFill>
        <p:spPr>
          <a:xfrm>
            <a:off x="897476" y="1899231"/>
            <a:ext cx="10677875" cy="327855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0373454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pic>
        <p:nvPicPr>
          <p:cNvPr id="3" name="Picture 2"/>
          <p:cNvPicPr>
            <a:picLocks noChangeAspect="1"/>
          </p:cNvPicPr>
          <p:nvPr/>
        </p:nvPicPr>
        <p:blipFill>
          <a:blip r:embed="rId3"/>
          <a:stretch>
            <a:fillRect/>
          </a:stretch>
        </p:blipFill>
        <p:spPr>
          <a:xfrm>
            <a:off x="1004534" y="1588770"/>
            <a:ext cx="10182932" cy="368046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150908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2"/>
            <a:ext cx="8919679" cy="20742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Tags and Attribute</a:t>
            </a:r>
          </a:p>
        </p:txBody>
      </p:sp>
    </p:spTree>
    <p:extLst>
      <p:ext uri="{BB962C8B-B14F-4D97-AF65-F5344CB8AC3E}">
        <p14:creationId xmlns:p14="http://schemas.microsoft.com/office/powerpoint/2010/main" val="16869670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25346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IN" sz="3600" b="1" dirty="0"/>
              <a:t>HTML Tags: </a:t>
            </a:r>
          </a:p>
          <a:p>
            <a:endParaRPr lang="en-US" sz="3600" dirty="0"/>
          </a:p>
          <a:p>
            <a:r>
              <a:rPr lang="en-US" dirty="0"/>
              <a:t>Building blocks of HTML, used to define elements in a web page. </a:t>
            </a:r>
          </a:p>
          <a:p>
            <a:endParaRPr lang="en-US" dirty="0"/>
          </a:p>
          <a:p>
            <a:r>
              <a:rPr lang="en-US" dirty="0"/>
              <a:t>Example: &lt;p&gt; for paragraphs.</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52281616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385386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IN" sz="3600" b="1" dirty="0"/>
              <a:t>Common HTML Tags:</a:t>
            </a:r>
          </a:p>
          <a:p>
            <a:endParaRPr lang="en-US" sz="3600" dirty="0"/>
          </a:p>
          <a:p>
            <a:r>
              <a:rPr lang="en-US" dirty="0"/>
              <a:t>Headings: &lt;h1&gt; to &lt;h6&gt; tags for different levels of headings.</a:t>
            </a:r>
          </a:p>
          <a:p>
            <a:r>
              <a:rPr lang="en-US" dirty="0"/>
              <a:t>Paragraphs: &lt;p&gt; tag for paragraphs.</a:t>
            </a:r>
          </a:p>
          <a:p>
            <a:r>
              <a:rPr lang="en-US" dirty="0"/>
              <a:t>Links: &lt;a&gt; tag for hyperlinks.</a:t>
            </a:r>
          </a:p>
          <a:p>
            <a:r>
              <a:rPr lang="en-US" dirty="0"/>
              <a:t>Images: &lt;</a:t>
            </a:r>
            <a:r>
              <a:rPr lang="en-US" dirty="0" err="1"/>
              <a:t>img</a:t>
            </a:r>
            <a:r>
              <a:rPr lang="en-US" dirty="0"/>
              <a:t>&gt; tag for images.</a:t>
            </a:r>
          </a:p>
          <a:p>
            <a:r>
              <a:rPr lang="en-US" dirty="0"/>
              <a:t>Lists: &lt;</a:t>
            </a:r>
            <a:r>
              <a:rPr lang="en-US" dirty="0" err="1"/>
              <a:t>ol</a:t>
            </a:r>
            <a:r>
              <a:rPr lang="en-US" dirty="0"/>
              <a:t>&gt; for ordered lists, &lt;</a:t>
            </a:r>
            <a:r>
              <a:rPr lang="en-US" dirty="0" err="1"/>
              <a:t>ul</a:t>
            </a:r>
            <a:r>
              <a:rPr lang="en-US" dirty="0"/>
              <a:t>&gt; for unordered lists.</a:t>
            </a:r>
          </a:p>
          <a:p>
            <a:r>
              <a:rPr lang="en-US" dirty="0"/>
              <a:t>Tables: &lt;table&gt; for tables.</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163034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25346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IN" sz="3600" b="1" dirty="0"/>
              <a:t>HTML Attributes:</a:t>
            </a:r>
          </a:p>
          <a:p>
            <a:endParaRPr lang="en-US" sz="3600" dirty="0"/>
          </a:p>
          <a:p>
            <a:r>
              <a:rPr lang="en-US" dirty="0"/>
              <a:t>Attributes: Provide additional information about elements, included in the opening tag.</a:t>
            </a:r>
          </a:p>
        </p:txBody>
      </p:sp>
    </p:spTree>
    <p:extLst>
      <p:ext uri="{BB962C8B-B14F-4D97-AF65-F5344CB8AC3E}">
        <p14:creationId xmlns:p14="http://schemas.microsoft.com/office/powerpoint/2010/main" val="15772952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653285" y="1139380"/>
            <a:ext cx="8919679" cy="471688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IN" sz="3600" b="1" dirty="0"/>
              <a:t>Common Attributes:</a:t>
            </a:r>
          </a:p>
          <a:p>
            <a:endParaRPr lang="en-US" sz="3600" dirty="0"/>
          </a:p>
          <a:p>
            <a:pPr>
              <a:lnSpc>
                <a:spcPct val="150000"/>
              </a:lnSpc>
            </a:pPr>
            <a:r>
              <a:rPr lang="en-US" b="1" dirty="0"/>
              <a:t>id: </a:t>
            </a:r>
            <a:r>
              <a:rPr lang="en-US" dirty="0"/>
              <a:t>Unique identifier for an element.</a:t>
            </a:r>
          </a:p>
          <a:p>
            <a:pPr>
              <a:lnSpc>
                <a:spcPct val="150000"/>
              </a:lnSpc>
            </a:pPr>
            <a:r>
              <a:rPr lang="en-US" b="1" dirty="0"/>
              <a:t>class:</a:t>
            </a:r>
            <a:r>
              <a:rPr lang="en-US" dirty="0"/>
              <a:t> One or more class names for an element.</a:t>
            </a:r>
          </a:p>
          <a:p>
            <a:pPr>
              <a:lnSpc>
                <a:spcPct val="150000"/>
              </a:lnSpc>
            </a:pPr>
            <a:r>
              <a:rPr lang="en-US" b="1" dirty="0" err="1"/>
              <a:t>src</a:t>
            </a:r>
            <a:r>
              <a:rPr lang="en-US" b="1" dirty="0"/>
              <a:t>: </a:t>
            </a:r>
            <a:r>
              <a:rPr lang="en-US" dirty="0"/>
              <a:t>URL of an image.</a:t>
            </a:r>
          </a:p>
          <a:p>
            <a:pPr>
              <a:lnSpc>
                <a:spcPct val="150000"/>
              </a:lnSpc>
            </a:pPr>
            <a:r>
              <a:rPr lang="en-US" b="1" dirty="0" err="1"/>
              <a:t>href</a:t>
            </a:r>
            <a:r>
              <a:rPr lang="en-US" b="1" dirty="0"/>
              <a:t>: </a:t>
            </a:r>
            <a:r>
              <a:rPr lang="en-US" dirty="0"/>
              <a:t>URL of a link.</a:t>
            </a:r>
          </a:p>
          <a:p>
            <a:pPr>
              <a:lnSpc>
                <a:spcPct val="150000"/>
              </a:lnSpc>
            </a:pPr>
            <a:r>
              <a:rPr lang="en-US" b="1" dirty="0"/>
              <a:t>alt: </a:t>
            </a:r>
            <a:r>
              <a:rPr lang="en-US" dirty="0"/>
              <a:t>Alternative text for an image.</a:t>
            </a:r>
          </a:p>
          <a:p>
            <a:pPr>
              <a:lnSpc>
                <a:spcPct val="150000"/>
              </a:lnSpc>
            </a:pPr>
            <a:r>
              <a:rPr lang="en-US" b="1" dirty="0"/>
              <a:t>title: </a:t>
            </a:r>
            <a:r>
              <a:rPr lang="en-US" dirty="0"/>
              <a:t>Extra information (tooltip) for an element.</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901910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653285" y="1139380"/>
            <a:ext cx="8919679" cy="471688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IN" sz="3600" b="1" dirty="0"/>
              <a:t>Examples:</a:t>
            </a:r>
          </a:p>
          <a:p>
            <a:endParaRPr lang="en-US" sz="3600" dirty="0"/>
          </a:p>
          <a:p>
            <a:pPr>
              <a:lnSpc>
                <a:spcPct val="150000"/>
              </a:lnSpc>
            </a:pPr>
            <a:r>
              <a:rPr lang="en-US" b="1" dirty="0"/>
              <a:t>id and class: </a:t>
            </a:r>
          </a:p>
          <a:p>
            <a:pPr algn="r">
              <a:lnSpc>
                <a:spcPct val="150000"/>
              </a:lnSpc>
            </a:pPr>
            <a:r>
              <a:rPr lang="en-US" dirty="0"/>
              <a:t>&lt;p id="intro" class="highlight"&gt;Text&lt;/p&gt;</a:t>
            </a:r>
          </a:p>
          <a:p>
            <a:pPr>
              <a:lnSpc>
                <a:spcPct val="150000"/>
              </a:lnSpc>
            </a:pPr>
            <a:r>
              <a:rPr lang="en-US" b="1" dirty="0"/>
              <a:t>Image: </a:t>
            </a:r>
          </a:p>
          <a:p>
            <a:pPr algn="r">
              <a:lnSpc>
                <a:spcPct val="150000"/>
              </a:lnSpc>
            </a:pPr>
            <a:r>
              <a:rPr lang="en-US" dirty="0"/>
              <a:t>&lt;</a:t>
            </a:r>
            <a:r>
              <a:rPr lang="en-US" dirty="0" err="1"/>
              <a:t>img</a:t>
            </a:r>
            <a:r>
              <a:rPr lang="en-US" dirty="0"/>
              <a:t> </a:t>
            </a:r>
            <a:r>
              <a:rPr lang="en-US" dirty="0" err="1"/>
              <a:t>src</a:t>
            </a:r>
            <a:r>
              <a:rPr lang="en-US" dirty="0"/>
              <a:t>="image.jpg" alt="Description"&gt;</a:t>
            </a:r>
          </a:p>
          <a:p>
            <a:pPr>
              <a:lnSpc>
                <a:spcPct val="150000"/>
              </a:lnSpc>
            </a:pPr>
            <a:r>
              <a:rPr lang="en-US" b="1" dirty="0"/>
              <a:t>Link:</a:t>
            </a:r>
          </a:p>
          <a:p>
            <a:pPr algn="r">
              <a:lnSpc>
                <a:spcPct val="150000"/>
              </a:lnSpc>
            </a:pPr>
            <a:r>
              <a:rPr lang="en-US" dirty="0"/>
              <a:t> &lt;a </a:t>
            </a:r>
            <a:r>
              <a:rPr lang="en-US" dirty="0" err="1"/>
              <a:t>href</a:t>
            </a:r>
            <a:r>
              <a:rPr lang="en-US" dirty="0"/>
              <a:t>="https://example.com" title="Example"&gt;Link&lt;/a&gt;</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764769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166546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Frontend?</a:t>
            </a:r>
            <a:endParaRPr lang="en-US" sz="8800" b="1"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8491127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2"/>
            <a:ext cx="8919679" cy="20742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4800" b="1" dirty="0"/>
              <a:t>The HTML &lt;pre&gt; Element</a:t>
            </a:r>
          </a:p>
        </p:txBody>
      </p:sp>
    </p:spTree>
    <p:extLst>
      <p:ext uri="{BB962C8B-B14F-4D97-AF65-F5344CB8AC3E}">
        <p14:creationId xmlns:p14="http://schemas.microsoft.com/office/powerpoint/2010/main" val="12478238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461082" y="2548131"/>
            <a:ext cx="9583636" cy="271342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en-US" dirty="0"/>
              <a:t>The HTML &lt;pre&gt; element defines preformatted text.</a:t>
            </a:r>
          </a:p>
          <a:p>
            <a:pPr>
              <a:lnSpc>
                <a:spcPct val="150000"/>
              </a:lnSpc>
            </a:pPr>
            <a:endParaRPr lang="en-US" dirty="0"/>
          </a:p>
          <a:p>
            <a:pPr>
              <a:lnSpc>
                <a:spcPct val="150000"/>
              </a:lnSpc>
            </a:pPr>
            <a:r>
              <a:rPr lang="en-US" dirty="0"/>
              <a:t>The text inside a &lt;pre&gt; element is displayed in a fixed-width font (usually Courier), and it preserves both spaces and line breaks:</a:t>
            </a:r>
          </a:p>
        </p:txBody>
      </p:sp>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&lt;pre&gt; element </a:t>
            </a:r>
          </a:p>
        </p:txBody>
      </p:sp>
    </p:spTree>
    <p:extLst>
      <p:ext uri="{BB962C8B-B14F-4D97-AF65-F5344CB8AC3E}">
        <p14:creationId xmlns:p14="http://schemas.microsoft.com/office/powerpoint/2010/main" val="19348916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Example:</a:t>
            </a:r>
          </a:p>
        </p:txBody>
      </p:sp>
      <p:pic>
        <p:nvPicPr>
          <p:cNvPr id="2" name="Picture 1"/>
          <p:cNvPicPr>
            <a:picLocks noChangeAspect="1"/>
          </p:cNvPicPr>
          <p:nvPr/>
        </p:nvPicPr>
        <p:blipFill>
          <a:blip r:embed="rId3"/>
          <a:stretch>
            <a:fillRect/>
          </a:stretch>
        </p:blipFill>
        <p:spPr>
          <a:xfrm>
            <a:off x="3141011" y="2446377"/>
            <a:ext cx="4751617" cy="3050297"/>
          </a:xfrm>
          <a:prstGeom prst="rect">
            <a:avLst/>
          </a:prstGeom>
        </p:spPr>
      </p:pic>
    </p:spTree>
    <p:extLst>
      <p:ext uri="{BB962C8B-B14F-4D97-AF65-F5344CB8AC3E}">
        <p14:creationId xmlns:p14="http://schemas.microsoft.com/office/powerpoint/2010/main" val="89819537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2"/>
            <a:ext cx="8919679" cy="20742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HTML Formatting Elements</a:t>
            </a:r>
          </a:p>
        </p:txBody>
      </p:sp>
    </p:spTree>
    <p:extLst>
      <p:ext uri="{BB962C8B-B14F-4D97-AF65-F5344CB8AC3E}">
        <p14:creationId xmlns:p14="http://schemas.microsoft.com/office/powerpoint/2010/main" val="17668005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25941" y="794123"/>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HTML Formatting Elements</a:t>
            </a:r>
          </a:p>
        </p:txBody>
      </p:sp>
      <p:pic>
        <p:nvPicPr>
          <p:cNvPr id="2" name="Picture 1"/>
          <p:cNvPicPr>
            <a:picLocks noChangeAspect="1"/>
          </p:cNvPicPr>
          <p:nvPr/>
        </p:nvPicPr>
        <p:blipFill>
          <a:blip r:embed="rId3"/>
          <a:stretch>
            <a:fillRect/>
          </a:stretch>
        </p:blipFill>
        <p:spPr>
          <a:xfrm>
            <a:off x="1652923" y="1771150"/>
            <a:ext cx="7641548" cy="3869362"/>
          </a:xfrm>
          <a:prstGeom prst="rect">
            <a:avLst/>
          </a:prstGeom>
        </p:spPr>
      </p:pic>
    </p:spTree>
    <p:extLst>
      <p:ext uri="{BB962C8B-B14F-4D97-AF65-F5344CB8AC3E}">
        <p14:creationId xmlns:p14="http://schemas.microsoft.com/office/powerpoint/2010/main" val="1176070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HTML Formatting Elements</a:t>
            </a:r>
          </a:p>
        </p:txBody>
      </p:sp>
      <p:pic>
        <p:nvPicPr>
          <p:cNvPr id="2" name="Picture 1"/>
          <p:cNvPicPr>
            <a:picLocks noChangeAspect="1"/>
          </p:cNvPicPr>
          <p:nvPr/>
        </p:nvPicPr>
        <p:blipFill>
          <a:blip r:embed="rId3"/>
          <a:stretch>
            <a:fillRect/>
          </a:stretch>
        </p:blipFill>
        <p:spPr>
          <a:xfrm>
            <a:off x="945735" y="2554083"/>
            <a:ext cx="10008742" cy="225422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717192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2"/>
            <a:ext cx="8919679" cy="20742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HTML Block and Inline Elements</a:t>
            </a:r>
          </a:p>
        </p:txBody>
      </p:sp>
    </p:spTree>
    <p:extLst>
      <p:ext uri="{BB962C8B-B14F-4D97-AF65-F5344CB8AC3E}">
        <p14:creationId xmlns:p14="http://schemas.microsoft.com/office/powerpoint/2010/main" val="12194412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Key Differences:</a:t>
            </a:r>
          </a:p>
        </p:txBody>
      </p:sp>
      <p:sp>
        <p:nvSpPr>
          <p:cNvPr id="7" name="Rectangle 2"/>
          <p:cNvSpPr>
            <a:spLocks noChangeArrowheads="1"/>
          </p:cNvSpPr>
          <p:nvPr/>
        </p:nvSpPr>
        <p:spPr bwMode="auto">
          <a:xfrm>
            <a:off x="1017142" y="2909128"/>
            <a:ext cx="101816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Block-Level</a:t>
            </a:r>
            <a:r>
              <a:rPr kumimoji="0" lang="en-US" altLang="en-US" sz="2400" b="0" i="0" u="none" strike="noStrike" cap="none" normalizeH="0" baseline="0" dirty="0">
                <a:ln>
                  <a:noFill/>
                </a:ln>
                <a:solidFill>
                  <a:schemeClr val="tx1"/>
                </a:solidFill>
                <a:effectLst/>
                <a:latin typeface="Arial" panose="020B0604020202020204" pitchFamily="34" charset="0"/>
              </a:rPr>
              <a:t>: Starts on a new line and takes up full width.</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Inline</a:t>
            </a:r>
            <a:r>
              <a:rPr kumimoji="0" lang="en-US" altLang="en-US" sz="2400" b="0" i="0" u="none" strike="noStrike" cap="none" normalizeH="0" baseline="0" dirty="0">
                <a:ln>
                  <a:noFill/>
                </a:ln>
                <a:solidFill>
                  <a:schemeClr val="tx1"/>
                </a:solidFill>
                <a:effectLst/>
                <a:latin typeface="Arial" panose="020B0604020202020204" pitchFamily="34" charset="0"/>
              </a:rPr>
              <a:t>: Stays in the same line, taking up only as much space as needed. </a:t>
            </a:r>
          </a:p>
        </p:txBody>
      </p:sp>
    </p:spTree>
    <p:extLst>
      <p:ext uri="{BB962C8B-B14F-4D97-AF65-F5344CB8AC3E}">
        <p14:creationId xmlns:p14="http://schemas.microsoft.com/office/powerpoint/2010/main" val="30358074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Block-level Elements</a:t>
            </a:r>
          </a:p>
        </p:txBody>
      </p:sp>
      <p:sp>
        <p:nvSpPr>
          <p:cNvPr id="3" name="Rectangle 2"/>
          <p:cNvSpPr/>
          <p:nvPr/>
        </p:nvSpPr>
        <p:spPr>
          <a:xfrm>
            <a:off x="1982913" y="2509934"/>
            <a:ext cx="7623424" cy="830997"/>
          </a:xfrm>
          <a:prstGeom prst="rect">
            <a:avLst/>
          </a:prstGeom>
        </p:spPr>
        <p:txBody>
          <a:bodyPr wrap="square">
            <a:spAutoFit/>
          </a:bodyPr>
          <a:lstStyle/>
          <a:p>
            <a:r>
              <a:rPr lang="en-US" sz="2400" b="1" dirty="0"/>
              <a:t>Definition</a:t>
            </a:r>
            <a:r>
              <a:rPr lang="en-US" sz="2400" dirty="0"/>
              <a:t>: Block-level elements take up the full width available and always start on a new line.</a:t>
            </a:r>
            <a:endParaRPr lang="en-IN" sz="2400" dirty="0"/>
          </a:p>
        </p:txBody>
      </p:sp>
      <p:sp>
        <p:nvSpPr>
          <p:cNvPr id="5" name="Rectangle 1"/>
          <p:cNvSpPr>
            <a:spLocks noChangeArrowheads="1"/>
          </p:cNvSpPr>
          <p:nvPr/>
        </p:nvSpPr>
        <p:spPr bwMode="auto">
          <a:xfrm>
            <a:off x="2167847" y="3540070"/>
            <a:ext cx="94949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Example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a:ln>
                  <a:noFill/>
                </a:ln>
                <a:solidFill>
                  <a:schemeClr val="tx1"/>
                </a:solidFill>
                <a:effectLst/>
                <a:latin typeface="Arial Unicode MS"/>
              </a:rPr>
              <a:t>&lt;div&gt;</a:t>
            </a:r>
            <a:r>
              <a:rPr kumimoji="0" lang="en-US" altLang="en-US" sz="1600" b="1"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latin typeface="Arial Unicode MS"/>
              </a:rPr>
              <a:t>&lt;p&gt;</a:t>
            </a:r>
            <a:r>
              <a:rPr kumimoji="0" lang="en-US" altLang="en-US" sz="1600" b="1"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latin typeface="Arial Unicode MS"/>
              </a:rPr>
              <a:t>&lt;h1&gt; - &lt;h6&gt;</a:t>
            </a:r>
            <a:r>
              <a:rPr kumimoji="0" lang="en-US" altLang="en-US" sz="1600" b="1"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latin typeface="Arial Unicode MS"/>
              </a:rPr>
              <a:t>&lt;</a:t>
            </a:r>
            <a:r>
              <a:rPr kumimoji="0" lang="en-US" altLang="en-US" sz="2000" b="1" i="0" u="none" strike="noStrike" cap="none" normalizeH="0" baseline="0" dirty="0" err="1">
                <a:ln>
                  <a:noFill/>
                </a:ln>
                <a:solidFill>
                  <a:schemeClr val="tx1"/>
                </a:solidFill>
                <a:effectLst/>
                <a:latin typeface="Arial Unicode MS"/>
              </a:rPr>
              <a:t>ul</a:t>
            </a:r>
            <a:r>
              <a:rPr kumimoji="0" lang="en-US" altLang="en-US" sz="2000" b="1" i="0" u="none" strike="noStrike" cap="none" normalizeH="0" baseline="0" dirty="0">
                <a:ln>
                  <a:noFill/>
                </a:ln>
                <a:solidFill>
                  <a:schemeClr val="tx1"/>
                </a:solidFill>
                <a:effectLst/>
                <a:latin typeface="Arial Unicode MS"/>
              </a:rPr>
              <a:t>&gt;</a:t>
            </a:r>
            <a:r>
              <a:rPr kumimoji="0" lang="en-US" altLang="en-US" sz="1600" b="1"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latin typeface="Arial Unicode MS"/>
              </a:rPr>
              <a:t>&lt;li&gt;</a:t>
            </a:r>
            <a:r>
              <a:rPr kumimoji="0" lang="en-US" altLang="en-US" sz="1600" b="1"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latin typeface="Arial Unicode MS"/>
              </a:rPr>
              <a:t>&lt;section&gt;</a:t>
            </a:r>
            <a:r>
              <a:rPr kumimoji="0" lang="en-US" altLang="en-US" sz="1600" b="1"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latin typeface="Arial Unicode MS"/>
              </a:rPr>
              <a:t>&lt;article&gt;</a:t>
            </a:r>
            <a:r>
              <a:rPr kumimoji="0" lang="en-US" altLang="en-US" sz="1600" b="1"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latin typeface="Arial Unicode MS"/>
              </a:rPr>
              <a:t>&lt;header&gt;</a:t>
            </a:r>
            <a:r>
              <a:rPr kumimoji="0" lang="en-US" altLang="en-US" sz="1600" b="1" i="0" u="none" strike="noStrike" cap="none" normalizeH="0" baseline="0" dirty="0">
                <a:ln>
                  <a:noFill/>
                </a:ln>
                <a:solidFill>
                  <a:schemeClr val="tx1"/>
                </a:solidFill>
                <a:effectLst/>
              </a:rPr>
              <a:t>, etc. </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146267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712378" y="3288395"/>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Block-level Elements</a:t>
            </a:r>
          </a:p>
        </p:txBody>
      </p:sp>
      <p:pic>
        <p:nvPicPr>
          <p:cNvPr id="7" name="Picture 6"/>
          <p:cNvPicPr>
            <a:picLocks noChangeAspect="1"/>
          </p:cNvPicPr>
          <p:nvPr/>
        </p:nvPicPr>
        <p:blipFill>
          <a:blip r:embed="rId3"/>
          <a:stretch>
            <a:fillRect/>
          </a:stretch>
        </p:blipFill>
        <p:spPr>
          <a:xfrm>
            <a:off x="1787780" y="3084567"/>
            <a:ext cx="8841638" cy="131111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31678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pic>
        <p:nvPicPr>
          <p:cNvPr id="2" name="Picture 1"/>
          <p:cNvPicPr>
            <a:picLocks noChangeAspect="1"/>
          </p:cNvPicPr>
          <p:nvPr/>
        </p:nvPicPr>
        <p:blipFill>
          <a:blip r:embed="rId3"/>
          <a:stretch>
            <a:fillRect/>
          </a:stretch>
        </p:blipFill>
        <p:spPr>
          <a:xfrm>
            <a:off x="1519127" y="1238977"/>
            <a:ext cx="9350932" cy="4120751"/>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17E62A0C-16B9-4E0C-B1DE-7A55BE410A18}"/>
              </a:ext>
            </a:extLst>
          </p:cNvPr>
          <p:cNvSpPr txBox="1"/>
          <p:nvPr/>
        </p:nvSpPr>
        <p:spPr>
          <a:xfrm>
            <a:off x="700795" y="5772163"/>
            <a:ext cx="9131574" cy="78274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en-US" sz="1800" b="1" dirty="0"/>
              <a:t>Note: Frontend means the Visual part of web application.</a:t>
            </a:r>
          </a:p>
        </p:txBody>
      </p:sp>
    </p:spTree>
    <p:extLst>
      <p:ext uri="{BB962C8B-B14F-4D97-AF65-F5344CB8AC3E}">
        <p14:creationId xmlns:p14="http://schemas.microsoft.com/office/powerpoint/2010/main" val="31323011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Inline Elements:</a:t>
            </a:r>
          </a:p>
        </p:txBody>
      </p:sp>
      <p:sp>
        <p:nvSpPr>
          <p:cNvPr id="7" name="Rectangle 2"/>
          <p:cNvSpPr>
            <a:spLocks noChangeArrowheads="1"/>
          </p:cNvSpPr>
          <p:nvPr/>
        </p:nvSpPr>
        <p:spPr bwMode="auto">
          <a:xfrm>
            <a:off x="958504" y="2307849"/>
            <a:ext cx="1006566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Arial" panose="020B0604020202020204" pitchFamily="34" charset="0"/>
              </a:rPr>
              <a:t>Inline elements only take up as much width as necessary and stay on the same line as other content.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Example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2000" b="1" i="0" u="none" strike="noStrike" cap="none" normalizeH="0" baseline="0" dirty="0">
                <a:ln>
                  <a:noFill/>
                </a:ln>
                <a:solidFill>
                  <a:schemeClr val="tx1"/>
                </a:solidFill>
                <a:effectLst/>
                <a:latin typeface="Arial Unicode MS"/>
              </a:rPr>
              <a:t>&lt;span&gt;</a:t>
            </a:r>
            <a:r>
              <a:rPr kumimoji="0" lang="en-US" altLang="en-US" sz="1600" b="1"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latin typeface="Arial Unicode MS"/>
              </a:rPr>
              <a:t>&lt;a&gt;</a:t>
            </a:r>
            <a:r>
              <a:rPr kumimoji="0" lang="en-US" altLang="en-US" sz="1600" b="1"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latin typeface="Arial Unicode MS"/>
              </a:rPr>
              <a:t>&lt;</a:t>
            </a:r>
            <a:r>
              <a:rPr kumimoji="0" lang="en-US" altLang="en-US" sz="2000" b="1" i="0" u="none" strike="noStrike" cap="none" normalizeH="0" baseline="0" dirty="0" err="1">
                <a:ln>
                  <a:noFill/>
                </a:ln>
                <a:solidFill>
                  <a:schemeClr val="tx1"/>
                </a:solidFill>
                <a:effectLst/>
                <a:latin typeface="Arial Unicode MS"/>
              </a:rPr>
              <a:t>img</a:t>
            </a:r>
            <a:r>
              <a:rPr kumimoji="0" lang="en-US" altLang="en-US" sz="2000" b="1" i="0" u="none" strike="noStrike" cap="none" normalizeH="0" baseline="0" dirty="0">
                <a:ln>
                  <a:noFill/>
                </a:ln>
                <a:solidFill>
                  <a:schemeClr val="tx1"/>
                </a:solidFill>
                <a:effectLst/>
                <a:latin typeface="Arial Unicode MS"/>
              </a:rPr>
              <a:t>&gt;</a:t>
            </a:r>
            <a:r>
              <a:rPr kumimoji="0" lang="en-US" altLang="en-US" sz="1600" b="1"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latin typeface="Arial Unicode MS"/>
              </a:rPr>
              <a:t>&lt;strong&gt;</a:t>
            </a:r>
            <a:r>
              <a:rPr kumimoji="0" lang="en-US" altLang="en-US" sz="1600" b="1" i="0" u="none" strike="noStrike" cap="none" normalizeH="0" baseline="0" dirty="0">
                <a:ln>
                  <a:noFill/>
                </a:ln>
                <a:solidFill>
                  <a:schemeClr val="tx1"/>
                </a:solidFill>
                <a:effectLst/>
              </a:rPr>
              <a:t>, </a:t>
            </a:r>
            <a:r>
              <a:rPr kumimoji="0" lang="en-US" altLang="en-US" sz="2000" b="1" i="0" u="none" strike="noStrike" cap="none" normalizeH="0" baseline="0" dirty="0">
                <a:ln>
                  <a:noFill/>
                </a:ln>
                <a:solidFill>
                  <a:schemeClr val="tx1"/>
                </a:solidFill>
                <a:effectLst/>
                <a:latin typeface="Arial Unicode MS"/>
              </a:rPr>
              <a:t>&lt;</a:t>
            </a:r>
            <a:r>
              <a:rPr kumimoji="0" lang="en-US" altLang="en-US" sz="2000" b="1" i="0" u="none" strike="noStrike" cap="none" normalizeH="0" baseline="0" dirty="0" err="1">
                <a:ln>
                  <a:noFill/>
                </a:ln>
                <a:solidFill>
                  <a:schemeClr val="tx1"/>
                </a:solidFill>
                <a:effectLst/>
                <a:latin typeface="Arial Unicode MS"/>
              </a:rPr>
              <a:t>em</a:t>
            </a:r>
            <a:r>
              <a:rPr kumimoji="0" lang="en-US" altLang="en-US" sz="2000" b="1" i="0" u="none" strike="noStrike" cap="none" normalizeH="0" baseline="0" dirty="0">
                <a:ln>
                  <a:noFill/>
                </a:ln>
                <a:solidFill>
                  <a:schemeClr val="tx1"/>
                </a:solidFill>
                <a:effectLst/>
                <a:latin typeface="Arial Unicode MS"/>
              </a:rPr>
              <a:t>&gt;</a:t>
            </a:r>
            <a:r>
              <a:rPr kumimoji="0" lang="en-US" altLang="en-US" sz="1600" b="1" i="0" u="none" strike="noStrike" cap="none" normalizeH="0" baseline="0" dirty="0">
                <a:ln>
                  <a:noFill/>
                </a:ln>
                <a:solidFill>
                  <a:schemeClr val="tx1"/>
                </a:solidFill>
                <a:effectLst/>
              </a:rPr>
              <a:t>, etc.</a:t>
            </a:r>
            <a:r>
              <a:rPr kumimoji="0" lang="en-US" altLang="en-US" sz="4400" b="1"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93771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Inline Elements:</a:t>
            </a:r>
          </a:p>
        </p:txBody>
      </p:sp>
      <p:pic>
        <p:nvPicPr>
          <p:cNvPr id="2" name="Picture 1"/>
          <p:cNvPicPr>
            <a:picLocks noChangeAspect="1"/>
          </p:cNvPicPr>
          <p:nvPr/>
        </p:nvPicPr>
        <p:blipFill>
          <a:blip r:embed="rId3"/>
          <a:stretch>
            <a:fillRect/>
          </a:stretch>
        </p:blipFill>
        <p:spPr>
          <a:xfrm>
            <a:off x="1157609" y="2974369"/>
            <a:ext cx="10101980" cy="88871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2499788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2"/>
            <a:ext cx="8919679" cy="20742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HTML Iframes</a:t>
            </a:r>
          </a:p>
        </p:txBody>
      </p:sp>
    </p:spTree>
    <p:extLst>
      <p:ext uri="{BB962C8B-B14F-4D97-AF65-F5344CB8AC3E}">
        <p14:creationId xmlns:p14="http://schemas.microsoft.com/office/powerpoint/2010/main" val="190628650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HTML Iframes</a:t>
            </a:r>
          </a:p>
        </p:txBody>
      </p:sp>
      <p:sp>
        <p:nvSpPr>
          <p:cNvPr id="7" name="Rectangle 2"/>
          <p:cNvSpPr>
            <a:spLocks noChangeArrowheads="1"/>
          </p:cNvSpPr>
          <p:nvPr/>
        </p:nvSpPr>
        <p:spPr bwMode="auto">
          <a:xfrm>
            <a:off x="958504" y="2723348"/>
            <a:ext cx="1006566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800" dirty="0">
                <a:latin typeface="Arial" panose="020B0604020202020204" pitchFamily="34" charset="0"/>
              </a:rPr>
              <a:t>An HTML iframe is used to display a web page within a web page.</a:t>
            </a:r>
            <a:endParaRPr kumimoji="0" lang="en-US" altLang="en-US" sz="60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11660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Syntax</a:t>
            </a:r>
          </a:p>
        </p:txBody>
      </p:sp>
      <p:pic>
        <p:nvPicPr>
          <p:cNvPr id="2" name="Picture 1"/>
          <p:cNvPicPr>
            <a:picLocks noChangeAspect="1"/>
          </p:cNvPicPr>
          <p:nvPr/>
        </p:nvPicPr>
        <p:blipFill>
          <a:blip r:embed="rId3"/>
          <a:stretch>
            <a:fillRect/>
          </a:stretch>
        </p:blipFill>
        <p:spPr>
          <a:xfrm>
            <a:off x="1347424" y="3005620"/>
            <a:ext cx="9722350" cy="133991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2697050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Example</a:t>
            </a:r>
          </a:p>
        </p:txBody>
      </p:sp>
      <p:pic>
        <p:nvPicPr>
          <p:cNvPr id="3" name="Picture 2"/>
          <p:cNvPicPr>
            <a:picLocks noChangeAspect="1"/>
          </p:cNvPicPr>
          <p:nvPr/>
        </p:nvPicPr>
        <p:blipFill>
          <a:blip r:embed="rId3"/>
          <a:stretch>
            <a:fillRect/>
          </a:stretch>
        </p:blipFill>
        <p:spPr>
          <a:xfrm>
            <a:off x="1238000" y="2797142"/>
            <a:ext cx="9715999" cy="126371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660406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2"/>
            <a:ext cx="8919679" cy="20742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HTML vs HTML5</a:t>
            </a:r>
          </a:p>
        </p:txBody>
      </p:sp>
    </p:spTree>
    <p:extLst>
      <p:ext uri="{BB962C8B-B14F-4D97-AF65-F5344CB8AC3E}">
        <p14:creationId xmlns:p14="http://schemas.microsoft.com/office/powerpoint/2010/main" val="31572736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HTML vs HTML5</a:t>
            </a:r>
          </a:p>
        </p:txBody>
      </p:sp>
      <p:sp>
        <p:nvSpPr>
          <p:cNvPr id="4" name="Rectangle 3"/>
          <p:cNvSpPr/>
          <p:nvPr/>
        </p:nvSpPr>
        <p:spPr>
          <a:xfrm>
            <a:off x="1376737" y="2967335"/>
            <a:ext cx="10017303" cy="1384995"/>
          </a:xfrm>
          <a:prstGeom prst="rect">
            <a:avLst/>
          </a:prstGeom>
        </p:spPr>
        <p:txBody>
          <a:bodyPr wrap="square">
            <a:spAutoFit/>
          </a:bodyPr>
          <a:lstStyle/>
          <a:p>
            <a:r>
              <a:rPr lang="en-US" sz="2800" b="1" dirty="0"/>
              <a:t>HTML</a:t>
            </a:r>
            <a:r>
              <a:rPr lang="en-US" sz="2800" dirty="0"/>
              <a:t> is the basic language for web pages, while </a:t>
            </a:r>
            <a:r>
              <a:rPr lang="en-US" sz="2800" b="1" dirty="0"/>
              <a:t>HTML5</a:t>
            </a:r>
            <a:r>
              <a:rPr lang="en-US" sz="2800" dirty="0"/>
              <a:t> adds new features for multimedia and improved web functionality.</a:t>
            </a:r>
            <a:endParaRPr lang="en-IN" sz="2800" dirty="0"/>
          </a:p>
        </p:txBody>
      </p:sp>
    </p:spTree>
    <p:extLst>
      <p:ext uri="{BB962C8B-B14F-4D97-AF65-F5344CB8AC3E}">
        <p14:creationId xmlns:p14="http://schemas.microsoft.com/office/powerpoint/2010/main" val="39624130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998279"/>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HTML vs HTML5</a:t>
            </a:r>
          </a:p>
        </p:txBody>
      </p:sp>
      <p:pic>
        <p:nvPicPr>
          <p:cNvPr id="11266" name="Picture 2" descr="Difference between HTML and HTML5 - javat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020" y="1997307"/>
            <a:ext cx="7067158" cy="3674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47984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2"/>
            <a:ext cx="8919679" cy="20742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Semantic Elements</a:t>
            </a:r>
          </a:p>
        </p:txBody>
      </p:sp>
    </p:spTree>
    <p:extLst>
      <p:ext uri="{BB962C8B-B14F-4D97-AF65-F5344CB8AC3E}">
        <p14:creationId xmlns:p14="http://schemas.microsoft.com/office/powerpoint/2010/main" val="21852578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3"/>
            <a:ext cx="8919679" cy="166546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Backend?</a:t>
            </a:r>
            <a:endParaRPr lang="en-US" sz="8800" b="1"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04068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Semantic Elements</a:t>
            </a:r>
          </a:p>
        </p:txBody>
      </p:sp>
      <p:pic>
        <p:nvPicPr>
          <p:cNvPr id="2" name="Picture 1"/>
          <p:cNvPicPr>
            <a:picLocks noChangeAspect="1"/>
          </p:cNvPicPr>
          <p:nvPr/>
        </p:nvPicPr>
        <p:blipFill>
          <a:blip r:embed="rId3"/>
          <a:stretch>
            <a:fillRect/>
          </a:stretch>
        </p:blipFill>
        <p:spPr>
          <a:xfrm>
            <a:off x="869224" y="2477560"/>
            <a:ext cx="9252187" cy="2207455"/>
          </a:xfrm>
          <a:prstGeom prst="rect">
            <a:avLst/>
          </a:prstGeom>
        </p:spPr>
      </p:pic>
    </p:spTree>
    <p:extLst>
      <p:ext uri="{BB962C8B-B14F-4D97-AF65-F5344CB8AC3E}">
        <p14:creationId xmlns:p14="http://schemas.microsoft.com/office/powerpoint/2010/main" val="42776297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67038" y="1049650"/>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Semantic Elements</a:t>
            </a:r>
          </a:p>
        </p:txBody>
      </p:sp>
      <p:pic>
        <p:nvPicPr>
          <p:cNvPr id="3" name="Picture 2"/>
          <p:cNvPicPr>
            <a:picLocks noChangeAspect="1"/>
          </p:cNvPicPr>
          <p:nvPr/>
        </p:nvPicPr>
        <p:blipFill>
          <a:blip r:embed="rId3"/>
          <a:stretch>
            <a:fillRect/>
          </a:stretch>
        </p:blipFill>
        <p:spPr>
          <a:xfrm>
            <a:off x="1874161" y="1879340"/>
            <a:ext cx="6889694" cy="3580640"/>
          </a:xfrm>
          <a:prstGeom prst="rect">
            <a:avLst/>
          </a:prstGeom>
        </p:spPr>
      </p:pic>
    </p:spTree>
    <p:extLst>
      <p:ext uri="{BB962C8B-B14F-4D97-AF65-F5344CB8AC3E}">
        <p14:creationId xmlns:p14="http://schemas.microsoft.com/office/powerpoint/2010/main" val="175653099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2"/>
            <a:ext cx="8919679" cy="207424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t>Types of CSS</a:t>
            </a:r>
          </a:p>
        </p:txBody>
      </p:sp>
    </p:spTree>
    <p:extLst>
      <p:ext uri="{BB962C8B-B14F-4D97-AF65-F5344CB8AC3E}">
        <p14:creationId xmlns:p14="http://schemas.microsoft.com/office/powerpoint/2010/main" val="353235272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17682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marL="514350" indent="-514350">
              <a:buFont typeface="+mj-lt"/>
              <a:buAutoNum type="arabicPeriod"/>
            </a:pPr>
            <a:r>
              <a:rPr lang="en-US" sz="4000" dirty="0">
                <a:solidFill>
                  <a:srgbClr val="2E2E38"/>
                </a:solidFill>
                <a:latin typeface="Roboto Light" panose="02000000000000000000" pitchFamily="2" charset="0"/>
                <a:ea typeface="Roboto Light" panose="02000000000000000000" pitchFamily="2" charset="0"/>
              </a:rPr>
              <a:t>Inline CSS</a:t>
            </a:r>
          </a:p>
          <a:p>
            <a:pPr marL="514350" indent="-514350">
              <a:buFont typeface="+mj-lt"/>
              <a:buAutoNum type="arabicPeriod"/>
            </a:pPr>
            <a:r>
              <a:rPr lang="en-US" sz="4000" dirty="0">
                <a:solidFill>
                  <a:srgbClr val="2E2E38"/>
                </a:solidFill>
                <a:latin typeface="Roboto Light" panose="02000000000000000000" pitchFamily="2" charset="0"/>
                <a:ea typeface="Roboto Light" panose="02000000000000000000" pitchFamily="2" charset="0"/>
              </a:rPr>
              <a:t>Internal CSS</a:t>
            </a:r>
          </a:p>
          <a:p>
            <a:pPr marL="514350" indent="-514350">
              <a:buFont typeface="+mj-lt"/>
              <a:buAutoNum type="arabicPeriod"/>
            </a:pPr>
            <a:r>
              <a:rPr lang="en-US" sz="4000" dirty="0">
                <a:solidFill>
                  <a:srgbClr val="2E2E38"/>
                </a:solidFill>
                <a:latin typeface="Roboto Light" panose="02000000000000000000" pitchFamily="2" charset="0"/>
                <a:ea typeface="Roboto Light" panose="02000000000000000000" pitchFamily="2" charset="0"/>
              </a:rPr>
              <a:t>External CSS</a:t>
            </a:r>
          </a:p>
        </p:txBody>
      </p:sp>
    </p:spTree>
    <p:extLst>
      <p:ext uri="{BB962C8B-B14F-4D97-AF65-F5344CB8AC3E}">
        <p14:creationId xmlns:p14="http://schemas.microsoft.com/office/powerpoint/2010/main" val="11342146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25346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IN" sz="3600" b="1" dirty="0"/>
              <a:t>Inline CSS</a:t>
            </a:r>
            <a:r>
              <a:rPr lang="en-IN" sz="3600" dirty="0"/>
              <a:t>:</a:t>
            </a:r>
          </a:p>
          <a:p>
            <a:endParaRPr lang="en-US" sz="3600" dirty="0"/>
          </a:p>
          <a:p>
            <a:r>
              <a:rPr lang="en-US" dirty="0"/>
              <a:t>Inline CSS are directly applied on the HTML elements and it is the most prioritize CSS among these three. This will override any external or internal CSS.</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7659020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253465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IN" sz="3600" b="1" dirty="0"/>
              <a:t>Internal CSS</a:t>
            </a:r>
            <a:r>
              <a:rPr lang="en-IN" sz="3600" dirty="0"/>
              <a:t>:</a:t>
            </a:r>
          </a:p>
          <a:p>
            <a:endParaRPr lang="en-US" sz="3600" dirty="0"/>
          </a:p>
          <a:p>
            <a:r>
              <a:rPr lang="en-US" dirty="0"/>
              <a:t>Internal CSS are defined in the HTML head section inside of &lt;style&gt; tag to let the browser know where to look for the CSS.</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2643900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35478" y="2403102"/>
            <a:ext cx="8919679" cy="331960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IN" sz="3600" b="1" dirty="0"/>
              <a:t>External CSS</a:t>
            </a:r>
            <a:r>
              <a:rPr lang="en-IN" sz="3600" dirty="0"/>
              <a:t>:</a:t>
            </a:r>
          </a:p>
          <a:p>
            <a:endParaRPr lang="en-US" sz="3600" dirty="0"/>
          </a:p>
          <a:p>
            <a:r>
              <a:rPr lang="en-US" dirty="0"/>
              <a:t>External CSS are defined in a separate file that contains only CSS properties, this is the recommended way to use CSS when you are working on projects. you can use them by importing it into your HTML document using HTML &lt;link&gt; tag.</a:t>
            </a:r>
            <a:endParaRPr lang="en-US" sz="4400" dirty="0">
              <a:solidFill>
                <a:srgbClr val="2E2E38"/>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7697844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776574" y="2577762"/>
            <a:ext cx="8919679" cy="100791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r>
              <a:rPr lang="en-US" sz="6000" b="1" dirty="0">
                <a:solidFill>
                  <a:schemeClr val="accent4"/>
                </a:solidFill>
              </a:rPr>
              <a:t>What is layout?</a:t>
            </a:r>
          </a:p>
        </p:txBody>
      </p:sp>
    </p:spTree>
    <p:extLst>
      <p:ext uri="{BB962C8B-B14F-4D97-AF65-F5344CB8AC3E}">
        <p14:creationId xmlns:p14="http://schemas.microsoft.com/office/powerpoint/2010/main" val="75687662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sp>
        <p:nvSpPr>
          <p:cNvPr id="5" name="TextBox 4">
            <a:extLst>
              <a:ext uri="{FF2B5EF4-FFF2-40B4-BE49-F238E27FC236}">
                <a16:creationId xmlns:a16="http://schemas.microsoft.com/office/drawing/2014/main" id="{17E62A0C-16B9-4E0C-B1DE-7A55BE410A18}"/>
              </a:ext>
            </a:extLst>
          </p:cNvPr>
          <p:cNvSpPr txBox="1"/>
          <p:nvPr/>
        </p:nvSpPr>
        <p:spPr>
          <a:xfrm>
            <a:off x="1612187" y="1197077"/>
            <a:ext cx="8919679" cy="462836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r>
              <a:rPr lang="en-IN" sz="3600" b="1" dirty="0"/>
              <a:t>What is layout? </a:t>
            </a:r>
          </a:p>
          <a:p>
            <a:endParaRPr lang="en-US" sz="3600" dirty="0"/>
          </a:p>
          <a:p>
            <a:r>
              <a:rPr lang="en-US" dirty="0"/>
              <a:t>Layout is organizing of elements or content within web page is called layout.</a:t>
            </a:r>
          </a:p>
          <a:p>
            <a:endParaRPr lang="en-US" sz="4400" dirty="0">
              <a:solidFill>
                <a:srgbClr val="2E2E38"/>
              </a:solidFill>
              <a:latin typeface="Roboto Light" panose="02000000000000000000" pitchFamily="2" charset="0"/>
              <a:ea typeface="Roboto Light" panose="02000000000000000000" pitchFamily="2" charset="0"/>
            </a:endParaRPr>
          </a:p>
          <a:p>
            <a:pPr marL="342900" indent="-342900">
              <a:buFont typeface="Arial" panose="020B0604020202020204" pitchFamily="34" charset="0"/>
              <a:buChar char="•"/>
            </a:pPr>
            <a:r>
              <a:rPr lang="en-US" dirty="0"/>
              <a:t>Block</a:t>
            </a:r>
          </a:p>
          <a:p>
            <a:pPr marL="342900" indent="-342900">
              <a:buFont typeface="Arial" panose="020B0604020202020204" pitchFamily="34" charset="0"/>
              <a:buChar char="•"/>
            </a:pPr>
            <a:r>
              <a:rPr lang="en-US" dirty="0"/>
              <a:t>Inline</a:t>
            </a:r>
          </a:p>
          <a:p>
            <a:pPr marL="342900" indent="-342900">
              <a:buFont typeface="Arial" panose="020B0604020202020204" pitchFamily="34" charset="0"/>
              <a:buChar char="•"/>
            </a:pPr>
            <a:r>
              <a:rPr lang="en-US" dirty="0"/>
              <a:t>Inline block</a:t>
            </a:r>
          </a:p>
          <a:p>
            <a:pPr marL="342900" indent="-342900">
              <a:buFont typeface="Arial" panose="020B0604020202020204" pitchFamily="34" charset="0"/>
              <a:buChar char="•"/>
            </a:pPr>
            <a:r>
              <a:rPr lang="en-US" dirty="0"/>
              <a:t>Grid</a:t>
            </a:r>
          </a:p>
          <a:p>
            <a:pPr marL="342900" indent="-342900">
              <a:buFont typeface="Arial" panose="020B0604020202020204" pitchFamily="34" charset="0"/>
              <a:buChar char="•"/>
            </a:pPr>
            <a:r>
              <a:rPr lang="en-US" dirty="0"/>
              <a:t>Flex</a:t>
            </a:r>
          </a:p>
        </p:txBody>
      </p:sp>
    </p:spTree>
    <p:extLst>
      <p:ext uri="{BB962C8B-B14F-4D97-AF65-F5344CB8AC3E}">
        <p14:creationId xmlns:p14="http://schemas.microsoft.com/office/powerpoint/2010/main" val="6712416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inline</a:t>
            </a:r>
          </a:p>
        </p:txBody>
      </p:sp>
      <p:sp>
        <p:nvSpPr>
          <p:cNvPr id="7" name="Rectangle 2"/>
          <p:cNvSpPr>
            <a:spLocks noChangeArrowheads="1"/>
          </p:cNvSpPr>
          <p:nvPr/>
        </p:nvSpPr>
        <p:spPr bwMode="auto">
          <a:xfrm>
            <a:off x="1175765" y="2334543"/>
            <a:ext cx="10065667"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800" dirty="0">
                <a:latin typeface="Arial" panose="020B0604020202020204" pitchFamily="34" charset="0"/>
              </a:rPr>
              <a:t>for elements having inline display, you cannot define</a:t>
            </a:r>
          </a:p>
          <a:p>
            <a:pPr lvl="0" eaLnBrk="0" fontAlgn="base" hangingPunct="0">
              <a:spcBef>
                <a:spcPct val="0"/>
              </a:spcBef>
              <a:spcAft>
                <a:spcPct val="0"/>
              </a:spcAft>
            </a:pPr>
            <a:r>
              <a:rPr lang="en-US" altLang="en-US" sz="2800" dirty="0">
                <a:latin typeface="Arial" panose="020B0604020202020204" pitchFamily="34" charset="0"/>
              </a:rPr>
              <a:t>height or width. </a:t>
            </a:r>
          </a:p>
          <a:p>
            <a:pPr lvl="0" eaLnBrk="0" fontAlgn="base" hangingPunct="0">
              <a:spcBef>
                <a:spcPct val="0"/>
              </a:spcBef>
              <a:spcAft>
                <a:spcPct val="0"/>
              </a:spcAft>
            </a:pPr>
            <a:endParaRPr lang="en-US" altLang="en-US" sz="2800" dirty="0">
              <a:latin typeface="Arial" panose="020B0604020202020204" pitchFamily="34" charset="0"/>
            </a:endParaRPr>
          </a:p>
          <a:p>
            <a:pPr lvl="0" eaLnBrk="0" fontAlgn="base" hangingPunct="0">
              <a:spcBef>
                <a:spcPct val="0"/>
              </a:spcBef>
              <a:spcAft>
                <a:spcPct val="0"/>
              </a:spcAft>
            </a:pPr>
            <a:r>
              <a:rPr lang="en-US" altLang="en-US" sz="2800" dirty="0">
                <a:latin typeface="Arial" panose="020B0604020202020204" pitchFamily="34" charset="0"/>
              </a:rPr>
              <a:t>It automatically adjust its height and width acc. to</a:t>
            </a:r>
          </a:p>
          <a:p>
            <a:pPr lvl="0" eaLnBrk="0" fontAlgn="base" hangingPunct="0">
              <a:spcBef>
                <a:spcPct val="0"/>
              </a:spcBef>
              <a:spcAft>
                <a:spcPct val="0"/>
              </a:spcAft>
            </a:pPr>
            <a:r>
              <a:rPr lang="en-US" altLang="en-US" sz="2800" dirty="0">
                <a:latin typeface="Arial" panose="020B0604020202020204" pitchFamily="34" charset="0"/>
              </a:rPr>
              <a:t>content.</a:t>
            </a:r>
          </a:p>
          <a:p>
            <a:pPr lvl="0" eaLnBrk="0" fontAlgn="base" hangingPunct="0">
              <a:spcBef>
                <a:spcPct val="0"/>
              </a:spcBef>
              <a:spcAft>
                <a:spcPct val="0"/>
              </a:spcAft>
            </a:pPr>
            <a:endParaRPr kumimoji="0" lang="en-US" altLang="en-US" sz="60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9572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2547992" y="2856880"/>
            <a:ext cx="7376845" cy="90346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lvl="0">
              <a:lnSpc>
                <a:spcPct val="150000"/>
              </a:lnSpc>
              <a:buClr>
                <a:srgbClr val="000000"/>
              </a:buClr>
              <a:defRPr/>
            </a:pPr>
            <a:endParaRPr lang="en-US" sz="4000" dirty="0">
              <a:solidFill>
                <a:srgbClr val="2E2E38"/>
              </a:solidFill>
              <a:latin typeface="Roboto Light" panose="02000000000000000000" pitchFamily="2" charset="0"/>
              <a:ea typeface="Roboto Light" panose="02000000000000000000" pitchFamily="2" charset="0"/>
            </a:endParaRPr>
          </a:p>
        </p:txBody>
      </p:sp>
      <p:pic>
        <p:nvPicPr>
          <p:cNvPr id="2" name="Picture 1"/>
          <p:cNvPicPr>
            <a:picLocks noChangeAspect="1"/>
          </p:cNvPicPr>
          <p:nvPr/>
        </p:nvPicPr>
        <p:blipFill>
          <a:blip r:embed="rId3"/>
          <a:stretch>
            <a:fillRect/>
          </a:stretch>
        </p:blipFill>
        <p:spPr>
          <a:xfrm>
            <a:off x="2292733" y="1159712"/>
            <a:ext cx="7282782" cy="3597743"/>
          </a:xfrm>
          <a:prstGeom prst="rect">
            <a:avLst/>
          </a:prstGeom>
          <a:ln w="228600" cap="sq" cmpd="thickThin">
            <a:solidFill>
              <a:srgbClr val="000000"/>
            </a:solidFill>
            <a:prstDash val="solid"/>
            <a:miter lim="800000"/>
          </a:ln>
          <a:effectLst>
            <a:innerShdw blurRad="76200">
              <a:srgbClr val="000000"/>
            </a:innerShdw>
          </a:effectLst>
        </p:spPr>
      </p:pic>
      <p:sp>
        <p:nvSpPr>
          <p:cNvPr id="6" name="TextBox 5">
            <a:extLst>
              <a:ext uri="{FF2B5EF4-FFF2-40B4-BE49-F238E27FC236}">
                <a16:creationId xmlns:a16="http://schemas.microsoft.com/office/drawing/2014/main" id="{17E62A0C-16B9-4E0C-B1DE-7A55BE410A18}"/>
              </a:ext>
            </a:extLst>
          </p:cNvPr>
          <p:cNvSpPr txBox="1"/>
          <p:nvPr/>
        </p:nvSpPr>
        <p:spPr>
          <a:xfrm>
            <a:off x="853832" y="5272574"/>
            <a:ext cx="10765164" cy="86494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nSpc>
                <a:spcPct val="150000"/>
              </a:lnSpc>
            </a:pPr>
            <a:r>
              <a:rPr lang="en-US" sz="1800" b="1" dirty="0"/>
              <a:t>Note: Backend is all about how to manage/process or store the data coming from frontend into database, </a:t>
            </a:r>
          </a:p>
          <a:p>
            <a:pPr>
              <a:lnSpc>
                <a:spcPct val="150000"/>
              </a:lnSpc>
            </a:pPr>
            <a:r>
              <a:rPr lang="en-US" sz="1800" b="1" dirty="0"/>
              <a:t>Like user history user profile etc.  </a:t>
            </a:r>
          </a:p>
        </p:txBody>
      </p:sp>
    </p:spTree>
    <p:extLst>
      <p:ext uri="{BB962C8B-B14F-4D97-AF65-F5344CB8AC3E}">
        <p14:creationId xmlns:p14="http://schemas.microsoft.com/office/powerpoint/2010/main" val="270902529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block</a:t>
            </a:r>
          </a:p>
        </p:txBody>
      </p:sp>
      <p:sp>
        <p:nvSpPr>
          <p:cNvPr id="7" name="Rectangle 2"/>
          <p:cNvSpPr>
            <a:spLocks noChangeArrowheads="1"/>
          </p:cNvSpPr>
          <p:nvPr/>
        </p:nvSpPr>
        <p:spPr bwMode="auto">
          <a:xfrm>
            <a:off x="1175765" y="2149878"/>
            <a:ext cx="10065667"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800" dirty="0">
                <a:latin typeface="Arial" panose="020B0604020202020204" pitchFamily="34" charset="0"/>
              </a:rPr>
              <a:t>For elements having block display, you can define height</a:t>
            </a:r>
          </a:p>
          <a:p>
            <a:pPr lvl="0" eaLnBrk="0" fontAlgn="base" hangingPunct="0">
              <a:spcBef>
                <a:spcPct val="0"/>
              </a:spcBef>
              <a:spcAft>
                <a:spcPct val="0"/>
              </a:spcAft>
            </a:pPr>
            <a:r>
              <a:rPr lang="en-US" altLang="en-US" sz="2800" dirty="0">
                <a:latin typeface="Arial" panose="020B0604020202020204" pitchFamily="34" charset="0"/>
              </a:rPr>
              <a:t>and width.</a:t>
            </a:r>
          </a:p>
          <a:p>
            <a:pPr lvl="0" eaLnBrk="0" fontAlgn="base" hangingPunct="0">
              <a:spcBef>
                <a:spcPct val="0"/>
              </a:spcBef>
              <a:spcAft>
                <a:spcPct val="0"/>
              </a:spcAft>
            </a:pPr>
            <a:endParaRPr lang="en-US" altLang="en-US" sz="2800" dirty="0">
              <a:latin typeface="Arial" panose="020B0604020202020204" pitchFamily="34" charset="0"/>
            </a:endParaRPr>
          </a:p>
          <a:p>
            <a:pPr lvl="0" eaLnBrk="0" fontAlgn="base" hangingPunct="0">
              <a:spcBef>
                <a:spcPct val="0"/>
              </a:spcBef>
              <a:spcAft>
                <a:spcPct val="0"/>
              </a:spcAft>
            </a:pPr>
            <a:r>
              <a:rPr lang="en-US" altLang="en-US" sz="2800" dirty="0">
                <a:latin typeface="Arial" panose="020B0604020202020204" pitchFamily="34" charset="0"/>
              </a:rPr>
              <a:t>Block element always starts on a new line.</a:t>
            </a:r>
          </a:p>
          <a:p>
            <a:pPr lvl="0" eaLnBrk="0" fontAlgn="base" hangingPunct="0">
              <a:spcBef>
                <a:spcPct val="0"/>
              </a:spcBef>
              <a:spcAft>
                <a:spcPct val="0"/>
              </a:spcAft>
            </a:pPr>
            <a:endParaRPr lang="en-US" altLang="en-US" sz="2800" dirty="0">
              <a:latin typeface="Arial" panose="020B0604020202020204" pitchFamily="34" charset="0"/>
            </a:endParaRPr>
          </a:p>
          <a:p>
            <a:pPr lvl="0" eaLnBrk="0" fontAlgn="base" hangingPunct="0">
              <a:spcBef>
                <a:spcPct val="0"/>
              </a:spcBef>
              <a:spcAft>
                <a:spcPct val="0"/>
              </a:spcAft>
            </a:pPr>
            <a:r>
              <a:rPr lang="en-US" altLang="en-US" sz="2800" dirty="0">
                <a:latin typeface="Arial" panose="020B0604020202020204" pitchFamily="34" charset="0"/>
              </a:rPr>
              <a:t>By default it occupies full line space.</a:t>
            </a:r>
          </a:p>
          <a:p>
            <a:pPr lvl="0" eaLnBrk="0" fontAlgn="base" hangingPunct="0">
              <a:spcBef>
                <a:spcPct val="0"/>
              </a:spcBef>
              <a:spcAft>
                <a:spcPct val="0"/>
              </a:spcAft>
            </a:pPr>
            <a:endParaRPr lang="en-US" altLang="en-US" sz="2800" dirty="0">
              <a:latin typeface="Arial" panose="020B0604020202020204" pitchFamily="34" charset="0"/>
            </a:endParaRPr>
          </a:p>
          <a:p>
            <a:pPr lvl="0" eaLnBrk="0" fontAlgn="base" hangingPunct="0">
              <a:spcBef>
                <a:spcPct val="0"/>
              </a:spcBef>
              <a:spcAft>
                <a:spcPct val="0"/>
              </a:spcAft>
            </a:pPr>
            <a:r>
              <a:rPr lang="en-US" altLang="en-US" sz="2800" dirty="0">
                <a:latin typeface="Arial" panose="020B0604020202020204" pitchFamily="34" charset="0"/>
              </a:rPr>
              <a:t>It does not let anyone else come after it in the same line.</a:t>
            </a:r>
            <a:endParaRPr kumimoji="0" lang="en-US" altLang="en-US" sz="60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465570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inline-block</a:t>
            </a:r>
          </a:p>
        </p:txBody>
      </p:sp>
      <p:sp>
        <p:nvSpPr>
          <p:cNvPr id="7" name="Rectangle 2"/>
          <p:cNvSpPr>
            <a:spLocks noChangeArrowheads="1"/>
          </p:cNvSpPr>
          <p:nvPr/>
        </p:nvSpPr>
        <p:spPr bwMode="auto">
          <a:xfrm>
            <a:off x="1175765" y="2610645"/>
            <a:ext cx="1006566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sz="2800" dirty="0">
                <a:latin typeface="Arial" panose="020B0604020202020204" pitchFamily="34" charset="0"/>
              </a:rPr>
              <a:t>Like inline element it does not start on a new line.</a:t>
            </a:r>
          </a:p>
          <a:p>
            <a:pPr lvl="0" eaLnBrk="0" fontAlgn="base" hangingPunct="0">
              <a:spcBef>
                <a:spcPct val="0"/>
              </a:spcBef>
              <a:spcAft>
                <a:spcPct val="0"/>
              </a:spcAft>
            </a:pPr>
            <a:endParaRPr lang="en-US" altLang="en-US" sz="2800" dirty="0">
              <a:latin typeface="Arial" panose="020B0604020202020204" pitchFamily="34" charset="0"/>
            </a:endParaRPr>
          </a:p>
          <a:p>
            <a:pPr lvl="0" eaLnBrk="0" fontAlgn="base" hangingPunct="0">
              <a:spcBef>
                <a:spcPct val="0"/>
              </a:spcBef>
              <a:spcAft>
                <a:spcPct val="0"/>
              </a:spcAft>
            </a:pPr>
            <a:r>
              <a:rPr lang="en-US" altLang="en-US" sz="2800" dirty="0">
                <a:latin typeface="Arial" panose="020B0604020202020204" pitchFamily="34" charset="0"/>
              </a:rPr>
              <a:t>Like block level element, height and width can be defined.</a:t>
            </a:r>
            <a:endParaRPr kumimoji="0" lang="en-US" altLang="en-US" sz="60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95595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1460617"/>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dirty="0">
                <a:solidFill>
                  <a:srgbClr val="FF9A00"/>
                </a:solidFill>
                <a:ea typeface="Arial"/>
                <a:cs typeface="Arial"/>
                <a:sym typeface="Arial"/>
              </a:rPr>
              <a:t>HTML</a:t>
            </a:r>
          </a:p>
        </p:txBody>
      </p:sp>
      <p:pic>
        <p:nvPicPr>
          <p:cNvPr id="2" name="Picture 1"/>
          <p:cNvPicPr>
            <a:picLocks noChangeAspect="1"/>
          </p:cNvPicPr>
          <p:nvPr/>
        </p:nvPicPr>
        <p:blipFill>
          <a:blip r:embed="rId3"/>
          <a:stretch>
            <a:fillRect/>
          </a:stretch>
        </p:blipFill>
        <p:spPr>
          <a:xfrm>
            <a:off x="3786116" y="2389170"/>
            <a:ext cx="4543140" cy="292256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6652118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 name="Google Shape;33;p1"/>
          <p:cNvSpPr txBox="1"/>
          <p:nvPr/>
        </p:nvSpPr>
        <p:spPr>
          <a:xfrm>
            <a:off x="787586" y="854441"/>
            <a:ext cx="10842026" cy="546296"/>
          </a:xfrm>
          <a:prstGeom prst="rect">
            <a:avLst/>
          </a:prstGeom>
          <a:noFill/>
          <a:ln>
            <a:noFill/>
          </a:ln>
        </p:spPr>
        <p:txBody>
          <a:bodyPr spcFirstLastPara="1" wrap="square" lIns="243800" tIns="243800" rIns="243800" bIns="243800" anchor="ctr" anchorCtr="0">
            <a:noAutofit/>
          </a:bodyPr>
          <a:lstStyle/>
          <a:p>
            <a:pPr lvl="0">
              <a:buClr>
                <a:srgbClr val="FFFFFF"/>
              </a:buClr>
              <a:buSzPts val="2400"/>
              <a:defRPr/>
            </a:pPr>
            <a:r>
              <a:rPr lang="en-IN" sz="2800" b="1" kern="0">
                <a:solidFill>
                  <a:srgbClr val="FF9A00"/>
                </a:solidFill>
                <a:ea typeface="Arial"/>
                <a:cs typeface="Arial"/>
                <a:sym typeface="Arial"/>
              </a:rPr>
              <a:t>CSS</a:t>
            </a:r>
            <a:endParaRPr lang="en-IN" sz="2800" b="1" kern="0" dirty="0">
              <a:solidFill>
                <a:srgbClr val="FF9A00"/>
              </a:solidFill>
              <a:ea typeface="Arial"/>
              <a:cs typeface="Arial"/>
              <a:sym typeface="Arial"/>
            </a:endParaRPr>
          </a:p>
        </p:txBody>
      </p:sp>
      <p:pic>
        <p:nvPicPr>
          <p:cNvPr id="3" name="Picture 2"/>
          <p:cNvPicPr>
            <a:picLocks noChangeAspect="1"/>
          </p:cNvPicPr>
          <p:nvPr/>
        </p:nvPicPr>
        <p:blipFill>
          <a:blip r:embed="rId3"/>
          <a:stretch>
            <a:fillRect/>
          </a:stretch>
        </p:blipFill>
        <p:spPr>
          <a:xfrm>
            <a:off x="3310125" y="2222825"/>
            <a:ext cx="5355772" cy="328412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1617218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a:t>Flexbox Layout</a:t>
            </a:r>
          </a:p>
        </p:txBody>
      </p:sp>
    </p:spTree>
    <p:extLst>
      <p:ext uri="{BB962C8B-B14F-4D97-AF65-F5344CB8AC3E}">
        <p14:creationId xmlns:p14="http://schemas.microsoft.com/office/powerpoint/2010/main" val="301051225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What is Flexbox?</a:t>
            </a:r>
          </a:p>
        </p:txBody>
      </p:sp>
      <p:sp>
        <p:nvSpPr>
          <p:cNvPr id="7" name="TextBox 6"/>
          <p:cNvSpPr txBox="1"/>
          <p:nvPr/>
        </p:nvSpPr>
        <p:spPr>
          <a:xfrm>
            <a:off x="1336285" y="2343292"/>
            <a:ext cx="9492677" cy="3046988"/>
          </a:xfrm>
          <a:prstGeom prst="rect">
            <a:avLst/>
          </a:prstGeom>
          <a:noFill/>
        </p:spPr>
        <p:txBody>
          <a:bodyPr wrap="square" rtlCol="0">
            <a:spAutoFit/>
          </a:bodyPr>
          <a:lstStyle/>
          <a:p>
            <a:pPr marL="457200" indent="-457200">
              <a:buFont typeface="Wingdings" panose="05000000000000000000" pitchFamily="2" charset="2"/>
              <a:buChar char="q"/>
            </a:pPr>
            <a:r>
              <a:rPr lang="en-US" sz="3200" dirty="0"/>
              <a:t>Flexbox (Flexible Box Layout) is a powerful CSS tool.</a:t>
            </a:r>
          </a:p>
          <a:p>
            <a:endParaRPr lang="en-US" sz="3200" dirty="0"/>
          </a:p>
          <a:p>
            <a:pPr marL="457200" indent="-457200">
              <a:buFont typeface="Wingdings" panose="05000000000000000000" pitchFamily="2" charset="2"/>
              <a:buChar char="q"/>
            </a:pPr>
            <a:r>
              <a:rPr lang="en-US" sz="3200" dirty="0"/>
              <a:t>Flexbox makes it easy to build complex, responsive layouts and align items perfectly within a container.</a:t>
            </a:r>
          </a:p>
        </p:txBody>
      </p:sp>
    </p:spTree>
    <p:extLst>
      <p:ext uri="{BB962C8B-B14F-4D97-AF65-F5344CB8AC3E}">
        <p14:creationId xmlns:p14="http://schemas.microsoft.com/office/powerpoint/2010/main" val="329125420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Google Shape;39;gd1b465e7f3_0_35"/>
          <p:cNvSpPr txBox="1">
            <a:spLocks noGrp="1"/>
          </p:cNvSpPr>
          <p:nvPr>
            <p:ph type="ctrTitle"/>
          </p:nvPr>
        </p:nvSpPr>
        <p:spPr>
          <a:xfrm>
            <a:off x="879566" y="2386776"/>
            <a:ext cx="10626634" cy="868500"/>
          </a:xfrm>
          <a:prstGeom prst="rect">
            <a:avLst/>
          </a:prstGeom>
          <a:noFill/>
          <a:ln>
            <a:noFill/>
          </a:ln>
        </p:spPr>
        <p:txBody>
          <a:bodyPr spcFirstLastPara="1" wrap="square" lIns="91425" tIns="45700" rIns="91425" bIns="45700" anchor="ctr" anchorCtr="0">
            <a:noAutofit/>
          </a:bodyPr>
          <a:lstStyle/>
          <a:p>
            <a:pPr lvl="0">
              <a:buSzPts val="4000"/>
            </a:pPr>
            <a:r>
              <a:rPr lang="en-IN" sz="4000" dirty="0"/>
              <a:t>Container Properties</a:t>
            </a:r>
          </a:p>
        </p:txBody>
      </p:sp>
    </p:spTree>
    <p:extLst>
      <p:ext uri="{BB962C8B-B14F-4D97-AF65-F5344CB8AC3E}">
        <p14:creationId xmlns:p14="http://schemas.microsoft.com/office/powerpoint/2010/main" val="273063855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display</a:t>
            </a:r>
          </a:p>
        </p:txBody>
      </p:sp>
      <p:sp>
        <p:nvSpPr>
          <p:cNvPr id="7" name="TextBox 6"/>
          <p:cNvSpPr txBox="1"/>
          <p:nvPr/>
        </p:nvSpPr>
        <p:spPr>
          <a:xfrm>
            <a:off x="1336285" y="2343292"/>
            <a:ext cx="9492677" cy="923330"/>
          </a:xfrm>
          <a:prstGeom prst="rect">
            <a:avLst/>
          </a:prstGeom>
          <a:noFill/>
        </p:spPr>
        <p:txBody>
          <a:bodyPr wrap="square" rtlCol="0">
            <a:spAutoFit/>
          </a:bodyPr>
          <a:lstStyle/>
          <a:p>
            <a:pPr algn="ctr"/>
            <a:r>
              <a:rPr lang="en-IN" sz="5400" b="1" dirty="0">
                <a:solidFill>
                  <a:schemeClr val="accent2"/>
                </a:solidFill>
              </a:rPr>
              <a:t>display: </a:t>
            </a:r>
            <a:r>
              <a:rPr lang="en-IN" sz="5400" dirty="0"/>
              <a:t>flex</a:t>
            </a:r>
            <a:endParaRPr lang="en-US" sz="5400" dirty="0"/>
          </a:p>
        </p:txBody>
      </p:sp>
    </p:spTree>
    <p:extLst>
      <p:ext uri="{BB962C8B-B14F-4D97-AF65-F5344CB8AC3E}">
        <p14:creationId xmlns:p14="http://schemas.microsoft.com/office/powerpoint/2010/main" val="22635132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flex-direction</a:t>
            </a:r>
          </a:p>
        </p:txBody>
      </p:sp>
      <p:sp>
        <p:nvSpPr>
          <p:cNvPr id="7" name="TextBox 6"/>
          <p:cNvSpPr txBox="1"/>
          <p:nvPr/>
        </p:nvSpPr>
        <p:spPr>
          <a:xfrm>
            <a:off x="1336285" y="2343292"/>
            <a:ext cx="9492677" cy="2585323"/>
          </a:xfrm>
          <a:prstGeom prst="rect">
            <a:avLst/>
          </a:prstGeom>
          <a:noFill/>
        </p:spPr>
        <p:txBody>
          <a:bodyPr wrap="square" rtlCol="0">
            <a:spAutoFit/>
          </a:bodyPr>
          <a:lstStyle/>
          <a:p>
            <a:pPr algn="ctr"/>
            <a:r>
              <a:rPr lang="en-US" sz="5400" b="1" dirty="0">
                <a:solidFill>
                  <a:schemeClr val="accent2"/>
                </a:solidFill>
              </a:rPr>
              <a:t>flex-direction: </a:t>
            </a:r>
            <a:r>
              <a:rPr lang="en-US" sz="5400" dirty="0"/>
              <a:t>row | row-reverse | column | column-reverse</a:t>
            </a:r>
          </a:p>
        </p:txBody>
      </p:sp>
    </p:spTree>
    <p:extLst>
      <p:ext uri="{BB962C8B-B14F-4D97-AF65-F5344CB8AC3E}">
        <p14:creationId xmlns:p14="http://schemas.microsoft.com/office/powerpoint/2010/main" val="336614147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4" name="TextBox 3">
            <a:extLst>
              <a:ext uri="{FF2B5EF4-FFF2-40B4-BE49-F238E27FC236}">
                <a16:creationId xmlns:a16="http://schemas.microsoft.com/office/drawing/2014/main" id="{17E62A0C-16B9-4E0C-B1DE-7A55BE410A18}"/>
              </a:ext>
            </a:extLst>
          </p:cNvPr>
          <p:cNvSpPr txBox="1"/>
          <p:nvPr/>
        </p:nvSpPr>
        <p:spPr>
          <a:xfrm>
            <a:off x="1192447" y="650536"/>
            <a:ext cx="9492677" cy="1322102"/>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lnSpc>
                <a:spcPct val="90000"/>
              </a:lnSpc>
              <a:buClr>
                <a:schemeClr val="dk1"/>
              </a:buClr>
              <a:buSzPts val="2800"/>
              <a:buNone/>
              <a:defRPr sz="2400">
                <a:solidFill>
                  <a:srgbClr val="1F1F1F"/>
                </a:solidFill>
                <a:highlight>
                  <a:srgbClr val="FFFFFF"/>
                </a:highlight>
                <a:latin typeface="Roboto Medium"/>
                <a:ea typeface="Roboto Medium"/>
              </a:defRPr>
            </a:lvl1pPr>
            <a:lvl2pPr>
              <a:buSzPts val="1400"/>
              <a:buNone/>
              <a:defRPr sz="1800"/>
            </a:lvl2pPr>
            <a:lvl3pPr>
              <a:buSzPts val="1400"/>
              <a:buNone/>
              <a:defRPr sz="1800"/>
            </a:lvl3pPr>
            <a:lvl4pPr>
              <a:buSzPts val="1400"/>
              <a:buNone/>
              <a:defRPr sz="1800"/>
            </a:lvl4pPr>
            <a:lvl5pPr>
              <a:buSzPts val="1400"/>
              <a:buNone/>
              <a:defRPr sz="1800"/>
            </a:lvl5pPr>
            <a:lvl6pPr>
              <a:buSzPts val="1400"/>
              <a:buNone/>
              <a:defRPr sz="1800"/>
            </a:lvl6pPr>
            <a:lvl7pPr>
              <a:buSzPts val="1400"/>
              <a:buNone/>
              <a:defRPr sz="1800"/>
            </a:lvl7pPr>
            <a:lvl8pPr>
              <a:buSzPts val="1400"/>
              <a:buNone/>
              <a:defRPr sz="1800"/>
            </a:lvl8pPr>
            <a:lvl9pPr>
              <a:buSzPts val="1400"/>
              <a:buNone/>
              <a:defRPr sz="1800"/>
            </a:lvl9pPr>
          </a:lstStyle>
          <a:p>
            <a:pPr algn="ctr">
              <a:lnSpc>
                <a:spcPct val="200000"/>
              </a:lnSpc>
            </a:pPr>
            <a:r>
              <a:rPr lang="en-IN" sz="4000" b="1" dirty="0">
                <a:solidFill>
                  <a:srgbClr val="FF9A00"/>
                </a:solidFill>
              </a:rPr>
              <a:t>flex-direction</a:t>
            </a:r>
          </a:p>
        </p:txBody>
      </p:sp>
      <p:pic>
        <p:nvPicPr>
          <p:cNvPr id="2" name="Picture 1"/>
          <p:cNvPicPr>
            <a:picLocks noChangeAspect="1"/>
          </p:cNvPicPr>
          <p:nvPr/>
        </p:nvPicPr>
        <p:blipFill>
          <a:blip r:embed="rId3"/>
          <a:stretch>
            <a:fillRect/>
          </a:stretch>
        </p:blipFill>
        <p:spPr>
          <a:xfrm>
            <a:off x="543749" y="2188880"/>
            <a:ext cx="11302354" cy="3405113"/>
          </a:xfrm>
          <a:prstGeom prst="rect">
            <a:avLst/>
          </a:prstGeom>
        </p:spPr>
      </p:pic>
    </p:spTree>
    <p:extLst>
      <p:ext uri="{BB962C8B-B14F-4D97-AF65-F5344CB8AC3E}">
        <p14:creationId xmlns:p14="http://schemas.microsoft.com/office/powerpoint/2010/main" val="3009179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1322</TotalTime>
  <Words>2049</Words>
  <Application>Microsoft Office PowerPoint</Application>
  <PresentationFormat>Widescreen</PresentationFormat>
  <Paragraphs>362</Paragraphs>
  <Slides>207</Slides>
  <Notes>206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207</vt:i4>
      </vt:variant>
    </vt:vector>
  </HeadingPairs>
  <TitlesOfParts>
    <vt:vector size="216" baseType="lpstr">
      <vt:lpstr>Arial</vt:lpstr>
      <vt:lpstr>Arial Unicode MS</vt:lpstr>
      <vt:lpstr>Calibri</vt:lpstr>
      <vt:lpstr>Roboto Light</vt:lpstr>
      <vt:lpstr>Roboto Medium</vt:lpstr>
      <vt:lpstr>Wingdings</vt:lpstr>
      <vt:lpstr>1_Office Theme</vt:lpstr>
      <vt:lpstr>2_Office Theme</vt:lpstr>
      <vt:lpstr>Custom Design</vt:lpstr>
      <vt:lpstr>PowerPoint Presentation</vt:lpstr>
      <vt:lpstr>HTML, CSS &amp;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Flexbox Layout</vt:lpstr>
      <vt:lpstr>PowerPoint Presentation</vt:lpstr>
      <vt:lpstr>Container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Item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Grid Layout</vt:lpstr>
      <vt:lpstr>PowerPoint Presentation</vt:lpstr>
      <vt:lpstr>Grid vs Flexbox</vt:lpstr>
      <vt:lpstr>PowerPoint Presentation</vt:lpstr>
      <vt:lpstr>PowerPoint Presentation</vt:lpstr>
      <vt:lpstr>Parent Grid Properties</vt:lpstr>
      <vt:lpstr>PowerPoint Presentation</vt:lpstr>
      <vt:lpstr>Children Grid Properties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Students Kindly Create this Grid Layout</vt:lpstr>
      <vt:lpstr>PowerPoint Presentation</vt:lpstr>
      <vt:lpstr>PowerPoint Presentation</vt:lpstr>
      <vt:lpstr>Responsive Website using HTML and CSS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CSS Animation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Bouncing Ball Animation</vt:lpstr>
      <vt:lpstr>PowerPoint Presentation</vt:lpstr>
      <vt:lpstr>PowerPoint Presentation</vt:lpstr>
      <vt:lpstr>PowerPoint Presentation</vt:lpstr>
      <vt:lpstr>PowerPoint Presentation</vt:lpstr>
      <vt:lpstr>PowerPoint Presentation</vt:lpstr>
      <vt:lpstr>JQuery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 Types of Events</vt:lpstr>
      <vt:lpstr>PowerPoint Presentation</vt:lpstr>
      <vt:lpstr>PowerPoint Presentation</vt:lpstr>
      <vt:lpstr>JQuery Effects</vt:lpstr>
      <vt:lpstr>PowerPoint Presentation</vt:lpstr>
      <vt:lpstr>PowerPoint Presentation</vt:lpstr>
      <vt:lpstr>PowerPoint Presentation</vt:lpstr>
      <vt:lpstr>PowerPoint Presentation</vt:lpstr>
      <vt:lpstr>PowerPoint Presentation</vt:lpstr>
      <vt:lpstr>JQuery Animate</vt:lpstr>
      <vt:lpstr>PowerPoint Presentation</vt:lpstr>
      <vt:lpstr>PowerPoint Presentation</vt:lpstr>
      <vt:lpstr>Small Utility Code </vt:lpstr>
      <vt:lpstr>PowerPoint Presentation</vt:lpstr>
      <vt:lpstr>PowerPoint Presentation</vt:lpstr>
      <vt:lpstr>PowerPoint Presentation</vt:lpstr>
      <vt:lpstr>PowerPoint Presentation</vt:lpstr>
      <vt:lpstr>PowerPoint Presentation</vt:lpstr>
      <vt:lpstr>Start Learning &amp; Contributing in Developer Communities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Shaharyar Mirza</dc:creator>
  <cp:lastModifiedBy>Mohd Navaid</cp:lastModifiedBy>
  <cp:revision>173</cp:revision>
  <dcterms:created xsi:type="dcterms:W3CDTF">2022-03-05T04:32:30Z</dcterms:created>
  <dcterms:modified xsi:type="dcterms:W3CDTF">2024-09-27T02:44:30Z</dcterms:modified>
</cp:coreProperties>
</file>